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7" r:id="rId7"/>
    <p:sldId id="268" r:id="rId8"/>
    <p:sldId id="269" r:id="rId9"/>
    <p:sldId id="270" r:id="rId10"/>
    <p:sldId id="271" r:id="rId11"/>
    <p:sldId id="261" r:id="rId12"/>
    <p:sldId id="262" r:id="rId13"/>
    <p:sldId id="265" r:id="rId14"/>
    <p:sldId id="263" r:id="rId15"/>
    <p:sldId id="264" r:id="rId16"/>
    <p:sldId id="273" r:id="rId17"/>
    <p:sldId id="27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4"/>
  </p:normalViewPr>
  <p:slideViewPr>
    <p:cSldViewPr snapToGrid="0" snapToObjects="1">
      <p:cViewPr varScale="1">
        <p:scale>
          <a:sx n="38" d="100"/>
          <a:sy n="38" d="100"/>
        </p:scale>
        <p:origin x="92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13843-6ADD-4D13-988D-2BFBDB3C1EA9}" type="datetimeFigureOut">
              <a:rPr lang="en-US" smtClean="0"/>
              <a:t>7/16/2019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291D6-ADC0-48EB-A8FE-1DA3ED442952}" type="slidenum">
              <a:rPr lang="en-US" smtClean="0"/>
              <a:t>‹#›</a:t>
            </a:fld>
            <a:endParaRPr lang="en-US"/>
          </a:p>
        </p:txBody>
      </p:sp>
    </p:spTree>
    <p:extLst>
      <p:ext uri="{BB962C8B-B14F-4D97-AF65-F5344CB8AC3E}">
        <p14:creationId xmlns:p14="http://schemas.microsoft.com/office/powerpoint/2010/main" val="24220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ctr">
              <a:buFontTx/>
              <a:buChar char="-"/>
            </a:pPr>
            <a:r>
              <a:rPr lang="en-US" dirty="0"/>
              <a:t>The volume of flights, both departures and connections, in Ontario steadily rose over the years covered in this analysis. </a:t>
            </a:r>
          </a:p>
          <a:p>
            <a:pPr marL="285750" indent="-285750" algn="ctr">
              <a:buFontTx/>
              <a:buChar char="-"/>
            </a:pPr>
            <a:r>
              <a:rPr lang="en-US" dirty="0"/>
              <a:t>A sharp increase was registered in 2016, the period when the number of sightings was noticeably low.</a:t>
            </a:r>
          </a:p>
          <a:p>
            <a:pPr marL="285750" indent="-285750" algn="ctr">
              <a:buFontTx/>
              <a:buChar char="-"/>
            </a:pPr>
            <a:r>
              <a:rPr lang="en-US" dirty="0"/>
              <a:t>- There is neither an increase pattern nor a decrease pattern in the level of reported sightings from 2004 to 2016. There is no consistency to the number of sightings over the years. It reached its peak in 2013, when the number of flights recorded a modest decline from the previous year.</a:t>
            </a:r>
          </a:p>
          <a:p>
            <a:pPr marL="285750" indent="-285750" algn="ctr">
              <a:buFontTx/>
              <a:buChar char="-"/>
            </a:pPr>
            <a:r>
              <a:rPr lang="en-US" dirty="0"/>
              <a:t>- Except for the period between 2005 and 2006 when both flights and sightings reached a low level, there was no evident agreement in terms of the trends that flights and sightings recorded over the years.</a:t>
            </a:r>
          </a:p>
          <a:p>
            <a:endParaRPr lang="en-US" dirty="0"/>
          </a:p>
        </p:txBody>
      </p:sp>
      <p:sp>
        <p:nvSpPr>
          <p:cNvPr id="4" name="Slide Number Placeholder 3"/>
          <p:cNvSpPr>
            <a:spLocks noGrp="1"/>
          </p:cNvSpPr>
          <p:nvPr>
            <p:ph type="sldNum" sz="quarter" idx="5"/>
          </p:nvPr>
        </p:nvSpPr>
        <p:spPr/>
        <p:txBody>
          <a:bodyPr/>
          <a:lstStyle/>
          <a:p>
            <a:fld id="{C6C291D6-ADC0-48EB-A8FE-1DA3ED442952}" type="slidenum">
              <a:rPr lang="en-US" smtClean="0"/>
              <a:t>15</a:t>
            </a:fld>
            <a:endParaRPr lang="en-US"/>
          </a:p>
        </p:txBody>
      </p:sp>
    </p:spTree>
    <p:extLst>
      <p:ext uri="{BB962C8B-B14F-4D97-AF65-F5344CB8AC3E}">
        <p14:creationId xmlns:p14="http://schemas.microsoft.com/office/powerpoint/2010/main" val="114915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unknown and intriguing nature of UFO’s brings with it lots of different variables to consider. And this was visible in our discussions. If we had 2 additional weeks, we would research: </a:t>
            </a:r>
            <a:endParaRPr lang="en-US" b="0" dirty="0">
              <a:effectLst/>
            </a:endParaRPr>
          </a:p>
          <a:p>
            <a:pPr rtl="0" fontAlgn="base"/>
            <a:r>
              <a:rPr lang="en-US" sz="1200" b="0" i="0" u="none" strike="noStrike" kern="1200" dirty="0">
                <a:solidFill>
                  <a:schemeClr val="tx1"/>
                </a:solidFill>
                <a:effectLst/>
                <a:latin typeface="+mn-lt"/>
                <a:ea typeface="+mn-ea"/>
                <a:cs typeface="+mn-cs"/>
              </a:rPr>
              <a:t>The weather.</a:t>
            </a:r>
          </a:p>
          <a:p>
            <a:pPr rtl="0"/>
            <a:r>
              <a:rPr lang="en-US" sz="1200" b="0" i="0" u="none" strike="noStrike" kern="1200" dirty="0">
                <a:solidFill>
                  <a:schemeClr val="tx1"/>
                </a:solidFill>
                <a:effectLst/>
                <a:latin typeface="+mn-lt"/>
                <a:ea typeface="+mn-ea"/>
                <a:cs typeface="+mn-cs"/>
              </a:rPr>
              <a:t>Our data allowed us to briefly map out the count of sightings against months.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6C291D6-ADC0-48EB-A8FE-1DA3ED442952}" type="slidenum">
              <a:rPr lang="en-US" smtClean="0"/>
              <a:t>17</a:t>
            </a:fld>
            <a:endParaRPr lang="en-US"/>
          </a:p>
        </p:txBody>
      </p:sp>
    </p:spTree>
    <p:extLst>
      <p:ext uri="{BB962C8B-B14F-4D97-AF65-F5344CB8AC3E}">
        <p14:creationId xmlns:p14="http://schemas.microsoft.com/office/powerpoint/2010/main" val="413739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4DCA-385D-C84D-8EE9-0BBF3E522D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8B85BB-C981-7248-864E-2FC5E3E2D9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FE0B6B-1244-2C44-A75F-F1332B8BF9C9}"/>
              </a:ext>
            </a:extLst>
          </p:cNvPr>
          <p:cNvSpPr>
            <a:spLocks noGrp="1"/>
          </p:cNvSpPr>
          <p:nvPr>
            <p:ph type="dt" sz="half" idx="10"/>
          </p:nvPr>
        </p:nvSpPr>
        <p:spPr/>
        <p:txBody>
          <a:bodyPr/>
          <a:lstStyle/>
          <a:p>
            <a:fld id="{A54746C8-EACD-7540-8F97-ADFF2857C43A}" type="datetimeFigureOut">
              <a:rPr lang="en-US" smtClean="0"/>
              <a:t>7/16/2019</a:t>
            </a:fld>
            <a:endParaRPr lang="en-US"/>
          </a:p>
        </p:txBody>
      </p:sp>
      <p:sp>
        <p:nvSpPr>
          <p:cNvPr id="5" name="Footer Placeholder 4">
            <a:extLst>
              <a:ext uri="{FF2B5EF4-FFF2-40B4-BE49-F238E27FC236}">
                <a16:creationId xmlns:a16="http://schemas.microsoft.com/office/drawing/2014/main" id="{6CE9CFC6-4022-DA4C-817A-A3038B2C6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C02A-47B2-3E4A-9EBF-571746A9ECAC}"/>
              </a:ext>
            </a:extLst>
          </p:cNvPr>
          <p:cNvSpPr>
            <a:spLocks noGrp="1"/>
          </p:cNvSpPr>
          <p:nvPr>
            <p:ph type="sldNum" sz="quarter" idx="12"/>
          </p:nvPr>
        </p:nvSpPr>
        <p:spPr/>
        <p:txBody>
          <a:bodyPr/>
          <a:lstStyle/>
          <a:p>
            <a:fld id="{A05B3DAE-58A9-624F-8384-16CD6D52DA79}" type="slidenum">
              <a:rPr lang="en-US" smtClean="0"/>
              <a:t>‹#›</a:t>
            </a:fld>
            <a:endParaRPr lang="en-US"/>
          </a:p>
        </p:txBody>
      </p:sp>
    </p:spTree>
    <p:extLst>
      <p:ext uri="{BB962C8B-B14F-4D97-AF65-F5344CB8AC3E}">
        <p14:creationId xmlns:p14="http://schemas.microsoft.com/office/powerpoint/2010/main" val="3056752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D274-BDBD-1D4B-94BF-9CFFFAEE7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58C681-0E4C-4844-B9FC-152FCC7A5C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EF88A-6626-6D43-80B6-B4D836517848}"/>
              </a:ext>
            </a:extLst>
          </p:cNvPr>
          <p:cNvSpPr>
            <a:spLocks noGrp="1"/>
          </p:cNvSpPr>
          <p:nvPr>
            <p:ph type="dt" sz="half" idx="10"/>
          </p:nvPr>
        </p:nvSpPr>
        <p:spPr/>
        <p:txBody>
          <a:bodyPr/>
          <a:lstStyle/>
          <a:p>
            <a:fld id="{A54746C8-EACD-7540-8F97-ADFF2857C43A}" type="datetimeFigureOut">
              <a:rPr lang="en-US" smtClean="0"/>
              <a:t>7/16/2019</a:t>
            </a:fld>
            <a:endParaRPr lang="en-US"/>
          </a:p>
        </p:txBody>
      </p:sp>
      <p:sp>
        <p:nvSpPr>
          <p:cNvPr id="5" name="Footer Placeholder 4">
            <a:extLst>
              <a:ext uri="{FF2B5EF4-FFF2-40B4-BE49-F238E27FC236}">
                <a16:creationId xmlns:a16="http://schemas.microsoft.com/office/drawing/2014/main" id="{71F5A144-A9F2-EE44-A397-80983F06E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94232-3D4C-134B-9AA5-18A1D5F3B907}"/>
              </a:ext>
            </a:extLst>
          </p:cNvPr>
          <p:cNvSpPr>
            <a:spLocks noGrp="1"/>
          </p:cNvSpPr>
          <p:nvPr>
            <p:ph type="sldNum" sz="quarter" idx="12"/>
          </p:nvPr>
        </p:nvSpPr>
        <p:spPr/>
        <p:txBody>
          <a:bodyPr/>
          <a:lstStyle/>
          <a:p>
            <a:fld id="{A05B3DAE-58A9-624F-8384-16CD6D52DA79}" type="slidenum">
              <a:rPr lang="en-US" smtClean="0"/>
              <a:t>‹#›</a:t>
            </a:fld>
            <a:endParaRPr lang="en-US"/>
          </a:p>
        </p:txBody>
      </p:sp>
    </p:spTree>
    <p:extLst>
      <p:ext uri="{BB962C8B-B14F-4D97-AF65-F5344CB8AC3E}">
        <p14:creationId xmlns:p14="http://schemas.microsoft.com/office/powerpoint/2010/main" val="149346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4CDCC-AE78-9547-9481-2B4D516433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3DBB24-7E77-D647-87FB-B48B28D44C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E5A3A-5771-FA41-BE7A-E5DD0B73473B}"/>
              </a:ext>
            </a:extLst>
          </p:cNvPr>
          <p:cNvSpPr>
            <a:spLocks noGrp="1"/>
          </p:cNvSpPr>
          <p:nvPr>
            <p:ph type="dt" sz="half" idx="10"/>
          </p:nvPr>
        </p:nvSpPr>
        <p:spPr/>
        <p:txBody>
          <a:bodyPr/>
          <a:lstStyle/>
          <a:p>
            <a:fld id="{A54746C8-EACD-7540-8F97-ADFF2857C43A}" type="datetimeFigureOut">
              <a:rPr lang="en-US" smtClean="0"/>
              <a:t>7/16/2019</a:t>
            </a:fld>
            <a:endParaRPr lang="en-US"/>
          </a:p>
        </p:txBody>
      </p:sp>
      <p:sp>
        <p:nvSpPr>
          <p:cNvPr id="5" name="Footer Placeholder 4">
            <a:extLst>
              <a:ext uri="{FF2B5EF4-FFF2-40B4-BE49-F238E27FC236}">
                <a16:creationId xmlns:a16="http://schemas.microsoft.com/office/drawing/2014/main" id="{69AF4319-4DA4-3A49-8CF6-BD9AECEFB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56258-928F-8D4A-9554-8DDEA25ABD64}"/>
              </a:ext>
            </a:extLst>
          </p:cNvPr>
          <p:cNvSpPr>
            <a:spLocks noGrp="1"/>
          </p:cNvSpPr>
          <p:nvPr>
            <p:ph type="sldNum" sz="quarter" idx="12"/>
          </p:nvPr>
        </p:nvSpPr>
        <p:spPr/>
        <p:txBody>
          <a:bodyPr/>
          <a:lstStyle/>
          <a:p>
            <a:fld id="{A05B3DAE-58A9-624F-8384-16CD6D52DA79}" type="slidenum">
              <a:rPr lang="en-US" smtClean="0"/>
              <a:t>‹#›</a:t>
            </a:fld>
            <a:endParaRPr lang="en-US"/>
          </a:p>
        </p:txBody>
      </p:sp>
    </p:spTree>
    <p:extLst>
      <p:ext uri="{BB962C8B-B14F-4D97-AF65-F5344CB8AC3E}">
        <p14:creationId xmlns:p14="http://schemas.microsoft.com/office/powerpoint/2010/main" val="15750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C1D0-5458-E847-9FC7-46722F1C0B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DAEA40-EE73-3E49-8662-3083F713B4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910452-8996-4B44-9265-624DFEE341EA}"/>
              </a:ext>
            </a:extLst>
          </p:cNvPr>
          <p:cNvSpPr>
            <a:spLocks noGrp="1"/>
          </p:cNvSpPr>
          <p:nvPr>
            <p:ph type="dt" sz="half" idx="10"/>
          </p:nvPr>
        </p:nvSpPr>
        <p:spPr/>
        <p:txBody>
          <a:bodyPr/>
          <a:lstStyle/>
          <a:p>
            <a:fld id="{A54746C8-EACD-7540-8F97-ADFF2857C43A}" type="datetimeFigureOut">
              <a:rPr lang="en-US" smtClean="0"/>
              <a:t>7/16/2019</a:t>
            </a:fld>
            <a:endParaRPr lang="en-US"/>
          </a:p>
        </p:txBody>
      </p:sp>
      <p:sp>
        <p:nvSpPr>
          <p:cNvPr id="5" name="Footer Placeholder 4">
            <a:extLst>
              <a:ext uri="{FF2B5EF4-FFF2-40B4-BE49-F238E27FC236}">
                <a16:creationId xmlns:a16="http://schemas.microsoft.com/office/drawing/2014/main" id="{27851FDE-905B-974D-8195-FF2A94AB6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EC8A0-E0F7-D94D-BAEE-0F6CF2D4D8A5}"/>
              </a:ext>
            </a:extLst>
          </p:cNvPr>
          <p:cNvSpPr>
            <a:spLocks noGrp="1"/>
          </p:cNvSpPr>
          <p:nvPr>
            <p:ph type="sldNum" sz="quarter" idx="12"/>
          </p:nvPr>
        </p:nvSpPr>
        <p:spPr/>
        <p:txBody>
          <a:bodyPr/>
          <a:lstStyle/>
          <a:p>
            <a:fld id="{A05B3DAE-58A9-624F-8384-16CD6D52DA79}" type="slidenum">
              <a:rPr lang="en-US" smtClean="0"/>
              <a:t>‹#›</a:t>
            </a:fld>
            <a:endParaRPr lang="en-US"/>
          </a:p>
        </p:txBody>
      </p:sp>
    </p:spTree>
    <p:extLst>
      <p:ext uri="{BB962C8B-B14F-4D97-AF65-F5344CB8AC3E}">
        <p14:creationId xmlns:p14="http://schemas.microsoft.com/office/powerpoint/2010/main" val="3397726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80B1-AFFE-574E-8D6C-C66FD2913F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12BE51-2097-7C4E-83FF-31CD561141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56DA4F-C75B-4349-A56E-502375C66D50}"/>
              </a:ext>
            </a:extLst>
          </p:cNvPr>
          <p:cNvSpPr>
            <a:spLocks noGrp="1"/>
          </p:cNvSpPr>
          <p:nvPr>
            <p:ph type="dt" sz="half" idx="10"/>
          </p:nvPr>
        </p:nvSpPr>
        <p:spPr/>
        <p:txBody>
          <a:bodyPr/>
          <a:lstStyle/>
          <a:p>
            <a:fld id="{A54746C8-EACD-7540-8F97-ADFF2857C43A}" type="datetimeFigureOut">
              <a:rPr lang="en-US" smtClean="0"/>
              <a:t>7/16/2019</a:t>
            </a:fld>
            <a:endParaRPr lang="en-US"/>
          </a:p>
        </p:txBody>
      </p:sp>
      <p:sp>
        <p:nvSpPr>
          <p:cNvPr id="5" name="Footer Placeholder 4">
            <a:extLst>
              <a:ext uri="{FF2B5EF4-FFF2-40B4-BE49-F238E27FC236}">
                <a16:creationId xmlns:a16="http://schemas.microsoft.com/office/drawing/2014/main" id="{FDCBF1DD-E584-7641-836F-7AA019215C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18EEA-C2ED-B24B-A3CE-D25A35B4264D}"/>
              </a:ext>
            </a:extLst>
          </p:cNvPr>
          <p:cNvSpPr>
            <a:spLocks noGrp="1"/>
          </p:cNvSpPr>
          <p:nvPr>
            <p:ph type="sldNum" sz="quarter" idx="12"/>
          </p:nvPr>
        </p:nvSpPr>
        <p:spPr/>
        <p:txBody>
          <a:bodyPr/>
          <a:lstStyle/>
          <a:p>
            <a:fld id="{A05B3DAE-58A9-624F-8384-16CD6D52DA79}" type="slidenum">
              <a:rPr lang="en-US" smtClean="0"/>
              <a:t>‹#›</a:t>
            </a:fld>
            <a:endParaRPr lang="en-US"/>
          </a:p>
        </p:txBody>
      </p:sp>
    </p:spTree>
    <p:extLst>
      <p:ext uri="{BB962C8B-B14F-4D97-AF65-F5344CB8AC3E}">
        <p14:creationId xmlns:p14="http://schemas.microsoft.com/office/powerpoint/2010/main" val="3219163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2EE1-0291-6D44-B8D6-557E265736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26875E-8D9E-9F45-AA81-78840391B1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692D9C-E91B-1E4C-A164-9701222713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6D3AF9-9285-9744-AD83-D3105CF12A1F}"/>
              </a:ext>
            </a:extLst>
          </p:cNvPr>
          <p:cNvSpPr>
            <a:spLocks noGrp="1"/>
          </p:cNvSpPr>
          <p:nvPr>
            <p:ph type="dt" sz="half" idx="10"/>
          </p:nvPr>
        </p:nvSpPr>
        <p:spPr/>
        <p:txBody>
          <a:bodyPr/>
          <a:lstStyle/>
          <a:p>
            <a:fld id="{A54746C8-EACD-7540-8F97-ADFF2857C43A}" type="datetimeFigureOut">
              <a:rPr lang="en-US" smtClean="0"/>
              <a:t>7/16/2019</a:t>
            </a:fld>
            <a:endParaRPr lang="en-US"/>
          </a:p>
        </p:txBody>
      </p:sp>
      <p:sp>
        <p:nvSpPr>
          <p:cNvPr id="6" name="Footer Placeholder 5">
            <a:extLst>
              <a:ext uri="{FF2B5EF4-FFF2-40B4-BE49-F238E27FC236}">
                <a16:creationId xmlns:a16="http://schemas.microsoft.com/office/drawing/2014/main" id="{EB8F457C-41FD-D545-BD6E-157B39469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11836A-9A8E-2945-80B7-ACB16DE23AAD}"/>
              </a:ext>
            </a:extLst>
          </p:cNvPr>
          <p:cNvSpPr>
            <a:spLocks noGrp="1"/>
          </p:cNvSpPr>
          <p:nvPr>
            <p:ph type="sldNum" sz="quarter" idx="12"/>
          </p:nvPr>
        </p:nvSpPr>
        <p:spPr/>
        <p:txBody>
          <a:bodyPr/>
          <a:lstStyle/>
          <a:p>
            <a:fld id="{A05B3DAE-58A9-624F-8384-16CD6D52DA79}" type="slidenum">
              <a:rPr lang="en-US" smtClean="0"/>
              <a:t>‹#›</a:t>
            </a:fld>
            <a:endParaRPr lang="en-US"/>
          </a:p>
        </p:txBody>
      </p:sp>
    </p:spTree>
    <p:extLst>
      <p:ext uri="{BB962C8B-B14F-4D97-AF65-F5344CB8AC3E}">
        <p14:creationId xmlns:p14="http://schemas.microsoft.com/office/powerpoint/2010/main" val="293441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41929-4E50-AC42-AA4A-1A941CB5DB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2BD826-4944-8E4B-BCDB-1C6BAC4117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0FFD52-82CA-A64B-B99C-C87CAD7ED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779766-0ED1-0643-9700-A60364244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8961B5-7AB7-F84E-B08A-338BF69282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FCD7BA-0E52-1C4D-9E0D-F0F64E163A7F}"/>
              </a:ext>
            </a:extLst>
          </p:cNvPr>
          <p:cNvSpPr>
            <a:spLocks noGrp="1"/>
          </p:cNvSpPr>
          <p:nvPr>
            <p:ph type="dt" sz="half" idx="10"/>
          </p:nvPr>
        </p:nvSpPr>
        <p:spPr/>
        <p:txBody>
          <a:bodyPr/>
          <a:lstStyle/>
          <a:p>
            <a:fld id="{A54746C8-EACD-7540-8F97-ADFF2857C43A}" type="datetimeFigureOut">
              <a:rPr lang="en-US" smtClean="0"/>
              <a:t>7/16/2019</a:t>
            </a:fld>
            <a:endParaRPr lang="en-US"/>
          </a:p>
        </p:txBody>
      </p:sp>
      <p:sp>
        <p:nvSpPr>
          <p:cNvPr id="8" name="Footer Placeholder 7">
            <a:extLst>
              <a:ext uri="{FF2B5EF4-FFF2-40B4-BE49-F238E27FC236}">
                <a16:creationId xmlns:a16="http://schemas.microsoft.com/office/drawing/2014/main" id="{4633ADD2-031C-9D49-954A-4CDCB61E8E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D219AD-D6E5-D94B-97E4-0C32C699F307}"/>
              </a:ext>
            </a:extLst>
          </p:cNvPr>
          <p:cNvSpPr>
            <a:spLocks noGrp="1"/>
          </p:cNvSpPr>
          <p:nvPr>
            <p:ph type="sldNum" sz="quarter" idx="12"/>
          </p:nvPr>
        </p:nvSpPr>
        <p:spPr/>
        <p:txBody>
          <a:bodyPr/>
          <a:lstStyle/>
          <a:p>
            <a:fld id="{A05B3DAE-58A9-624F-8384-16CD6D52DA79}" type="slidenum">
              <a:rPr lang="en-US" smtClean="0"/>
              <a:t>‹#›</a:t>
            </a:fld>
            <a:endParaRPr lang="en-US"/>
          </a:p>
        </p:txBody>
      </p:sp>
    </p:spTree>
    <p:extLst>
      <p:ext uri="{BB962C8B-B14F-4D97-AF65-F5344CB8AC3E}">
        <p14:creationId xmlns:p14="http://schemas.microsoft.com/office/powerpoint/2010/main" val="639256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9320D-3D26-034F-B6E0-BF3070B1C8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EE58E4-E188-DB45-99A1-A9204814B19B}"/>
              </a:ext>
            </a:extLst>
          </p:cNvPr>
          <p:cNvSpPr>
            <a:spLocks noGrp="1"/>
          </p:cNvSpPr>
          <p:nvPr>
            <p:ph type="dt" sz="half" idx="10"/>
          </p:nvPr>
        </p:nvSpPr>
        <p:spPr/>
        <p:txBody>
          <a:bodyPr/>
          <a:lstStyle/>
          <a:p>
            <a:fld id="{A54746C8-EACD-7540-8F97-ADFF2857C43A}" type="datetimeFigureOut">
              <a:rPr lang="en-US" smtClean="0"/>
              <a:t>7/16/2019</a:t>
            </a:fld>
            <a:endParaRPr lang="en-US"/>
          </a:p>
        </p:txBody>
      </p:sp>
      <p:sp>
        <p:nvSpPr>
          <p:cNvPr id="4" name="Footer Placeholder 3">
            <a:extLst>
              <a:ext uri="{FF2B5EF4-FFF2-40B4-BE49-F238E27FC236}">
                <a16:creationId xmlns:a16="http://schemas.microsoft.com/office/drawing/2014/main" id="{C906F2C9-C90E-954A-8C78-36D11137A9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F717AD-E7F2-124C-970C-594A4B92210C}"/>
              </a:ext>
            </a:extLst>
          </p:cNvPr>
          <p:cNvSpPr>
            <a:spLocks noGrp="1"/>
          </p:cNvSpPr>
          <p:nvPr>
            <p:ph type="sldNum" sz="quarter" idx="12"/>
          </p:nvPr>
        </p:nvSpPr>
        <p:spPr/>
        <p:txBody>
          <a:bodyPr/>
          <a:lstStyle/>
          <a:p>
            <a:fld id="{A05B3DAE-58A9-624F-8384-16CD6D52DA79}" type="slidenum">
              <a:rPr lang="en-US" smtClean="0"/>
              <a:t>‹#›</a:t>
            </a:fld>
            <a:endParaRPr lang="en-US"/>
          </a:p>
        </p:txBody>
      </p:sp>
    </p:spTree>
    <p:extLst>
      <p:ext uri="{BB962C8B-B14F-4D97-AF65-F5344CB8AC3E}">
        <p14:creationId xmlns:p14="http://schemas.microsoft.com/office/powerpoint/2010/main" val="813046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DCC9AD-388A-214F-A747-5F28D236D404}"/>
              </a:ext>
            </a:extLst>
          </p:cNvPr>
          <p:cNvSpPr>
            <a:spLocks noGrp="1"/>
          </p:cNvSpPr>
          <p:nvPr>
            <p:ph type="dt" sz="half" idx="10"/>
          </p:nvPr>
        </p:nvSpPr>
        <p:spPr/>
        <p:txBody>
          <a:bodyPr/>
          <a:lstStyle/>
          <a:p>
            <a:fld id="{A54746C8-EACD-7540-8F97-ADFF2857C43A}" type="datetimeFigureOut">
              <a:rPr lang="en-US" smtClean="0"/>
              <a:t>7/16/2019</a:t>
            </a:fld>
            <a:endParaRPr lang="en-US"/>
          </a:p>
        </p:txBody>
      </p:sp>
      <p:sp>
        <p:nvSpPr>
          <p:cNvPr id="3" name="Footer Placeholder 2">
            <a:extLst>
              <a:ext uri="{FF2B5EF4-FFF2-40B4-BE49-F238E27FC236}">
                <a16:creationId xmlns:a16="http://schemas.microsoft.com/office/drawing/2014/main" id="{799F9069-9F1F-CF4C-9E52-2B23D922CB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BA5D4C-58C3-2147-A808-95C7687C844F}"/>
              </a:ext>
            </a:extLst>
          </p:cNvPr>
          <p:cNvSpPr>
            <a:spLocks noGrp="1"/>
          </p:cNvSpPr>
          <p:nvPr>
            <p:ph type="sldNum" sz="quarter" idx="12"/>
          </p:nvPr>
        </p:nvSpPr>
        <p:spPr/>
        <p:txBody>
          <a:bodyPr/>
          <a:lstStyle/>
          <a:p>
            <a:fld id="{A05B3DAE-58A9-624F-8384-16CD6D52DA79}" type="slidenum">
              <a:rPr lang="en-US" smtClean="0"/>
              <a:t>‹#›</a:t>
            </a:fld>
            <a:endParaRPr lang="en-US"/>
          </a:p>
        </p:txBody>
      </p:sp>
    </p:spTree>
    <p:extLst>
      <p:ext uri="{BB962C8B-B14F-4D97-AF65-F5344CB8AC3E}">
        <p14:creationId xmlns:p14="http://schemas.microsoft.com/office/powerpoint/2010/main" val="973934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80E58-5C1D-D34A-8238-FF617A3585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F2A80D-2755-764F-A57A-0C931012B1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22EE52-BC13-ED40-9FE2-4B06253D8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EB877E-ED92-C64F-B730-CC01720716E6}"/>
              </a:ext>
            </a:extLst>
          </p:cNvPr>
          <p:cNvSpPr>
            <a:spLocks noGrp="1"/>
          </p:cNvSpPr>
          <p:nvPr>
            <p:ph type="dt" sz="half" idx="10"/>
          </p:nvPr>
        </p:nvSpPr>
        <p:spPr/>
        <p:txBody>
          <a:bodyPr/>
          <a:lstStyle/>
          <a:p>
            <a:fld id="{A54746C8-EACD-7540-8F97-ADFF2857C43A}" type="datetimeFigureOut">
              <a:rPr lang="en-US" smtClean="0"/>
              <a:t>7/16/2019</a:t>
            </a:fld>
            <a:endParaRPr lang="en-US"/>
          </a:p>
        </p:txBody>
      </p:sp>
      <p:sp>
        <p:nvSpPr>
          <p:cNvPr id="6" name="Footer Placeholder 5">
            <a:extLst>
              <a:ext uri="{FF2B5EF4-FFF2-40B4-BE49-F238E27FC236}">
                <a16:creationId xmlns:a16="http://schemas.microsoft.com/office/drawing/2014/main" id="{1E64B623-421B-D848-A3E5-F796FB612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B874B5-EBB6-0048-A7D3-26CAD1376417}"/>
              </a:ext>
            </a:extLst>
          </p:cNvPr>
          <p:cNvSpPr>
            <a:spLocks noGrp="1"/>
          </p:cNvSpPr>
          <p:nvPr>
            <p:ph type="sldNum" sz="quarter" idx="12"/>
          </p:nvPr>
        </p:nvSpPr>
        <p:spPr/>
        <p:txBody>
          <a:bodyPr/>
          <a:lstStyle/>
          <a:p>
            <a:fld id="{A05B3DAE-58A9-624F-8384-16CD6D52DA79}" type="slidenum">
              <a:rPr lang="en-US" smtClean="0"/>
              <a:t>‹#›</a:t>
            </a:fld>
            <a:endParaRPr lang="en-US"/>
          </a:p>
        </p:txBody>
      </p:sp>
    </p:spTree>
    <p:extLst>
      <p:ext uri="{BB962C8B-B14F-4D97-AF65-F5344CB8AC3E}">
        <p14:creationId xmlns:p14="http://schemas.microsoft.com/office/powerpoint/2010/main" val="2949900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8D58-9851-AC49-92C3-FCBC83ECF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CB8780-11DA-DC4E-9818-30BA6AFD01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FBE18D-7D0D-A14D-B7F4-68597EBA8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AEED1D-F199-A04E-8BCC-F5680D1B00E0}"/>
              </a:ext>
            </a:extLst>
          </p:cNvPr>
          <p:cNvSpPr>
            <a:spLocks noGrp="1"/>
          </p:cNvSpPr>
          <p:nvPr>
            <p:ph type="dt" sz="half" idx="10"/>
          </p:nvPr>
        </p:nvSpPr>
        <p:spPr/>
        <p:txBody>
          <a:bodyPr/>
          <a:lstStyle/>
          <a:p>
            <a:fld id="{A54746C8-EACD-7540-8F97-ADFF2857C43A}" type="datetimeFigureOut">
              <a:rPr lang="en-US" smtClean="0"/>
              <a:t>7/16/2019</a:t>
            </a:fld>
            <a:endParaRPr lang="en-US"/>
          </a:p>
        </p:txBody>
      </p:sp>
      <p:sp>
        <p:nvSpPr>
          <p:cNvPr id="6" name="Footer Placeholder 5">
            <a:extLst>
              <a:ext uri="{FF2B5EF4-FFF2-40B4-BE49-F238E27FC236}">
                <a16:creationId xmlns:a16="http://schemas.microsoft.com/office/drawing/2014/main" id="{CF17F3CF-03AA-BE4B-B030-CA0E2FF461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ED7FA-81FF-0D44-9535-305CE963B23D}"/>
              </a:ext>
            </a:extLst>
          </p:cNvPr>
          <p:cNvSpPr>
            <a:spLocks noGrp="1"/>
          </p:cNvSpPr>
          <p:nvPr>
            <p:ph type="sldNum" sz="quarter" idx="12"/>
          </p:nvPr>
        </p:nvSpPr>
        <p:spPr/>
        <p:txBody>
          <a:bodyPr/>
          <a:lstStyle/>
          <a:p>
            <a:fld id="{A05B3DAE-58A9-624F-8384-16CD6D52DA79}" type="slidenum">
              <a:rPr lang="en-US" smtClean="0"/>
              <a:t>‹#›</a:t>
            </a:fld>
            <a:endParaRPr lang="en-US"/>
          </a:p>
        </p:txBody>
      </p:sp>
    </p:spTree>
    <p:extLst>
      <p:ext uri="{BB962C8B-B14F-4D97-AF65-F5344CB8AC3E}">
        <p14:creationId xmlns:p14="http://schemas.microsoft.com/office/powerpoint/2010/main" val="942550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77F148-D318-6946-A12F-04855EFE9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149403-13F7-7946-A7DF-8E44ED74C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86110F-B934-0348-AC5B-EF15C7CD81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746C8-EACD-7540-8F97-ADFF2857C43A}" type="datetimeFigureOut">
              <a:rPr lang="en-US" smtClean="0"/>
              <a:t>7/16/2019</a:t>
            </a:fld>
            <a:endParaRPr lang="en-US"/>
          </a:p>
        </p:txBody>
      </p:sp>
      <p:sp>
        <p:nvSpPr>
          <p:cNvPr id="5" name="Footer Placeholder 4">
            <a:extLst>
              <a:ext uri="{FF2B5EF4-FFF2-40B4-BE49-F238E27FC236}">
                <a16:creationId xmlns:a16="http://schemas.microsoft.com/office/drawing/2014/main" id="{AAFB514A-2AAD-994E-A5C1-32ACE51FA6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A847E2-9894-284C-B70A-451AACDA19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5B3DAE-58A9-624F-8384-16CD6D52DA79}" type="slidenum">
              <a:rPr lang="en-US" smtClean="0"/>
              <a:t>‹#›</a:t>
            </a:fld>
            <a:endParaRPr lang="en-US"/>
          </a:p>
        </p:txBody>
      </p:sp>
    </p:spTree>
    <p:extLst>
      <p:ext uri="{BB962C8B-B14F-4D97-AF65-F5344CB8AC3E}">
        <p14:creationId xmlns:p14="http://schemas.microsoft.com/office/powerpoint/2010/main" val="3234587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www.nuforc.org/" TargetMode="External"/><Relationship Id="rId5" Type="http://schemas.openxmlformats.org/officeDocument/2006/relationships/hyperlink" Target="http://ufo-api.herokuapp.com/api#home" TargetMode="External"/><Relationship Id="rId4" Type="http://schemas.openxmlformats.org/officeDocument/2006/relationships/hyperlink" Target="https://www.icao.int/safety/iStars/Pages/API-Data-Service.aspx"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unset over a body of water with a mountain in the background&#10;&#10;Description automatically generated">
            <a:extLst>
              <a:ext uri="{FF2B5EF4-FFF2-40B4-BE49-F238E27FC236}">
                <a16:creationId xmlns:a16="http://schemas.microsoft.com/office/drawing/2014/main" id="{B6A05378-2AC8-194A-9303-ABDFDE780549}"/>
              </a:ext>
            </a:extLst>
          </p:cNvPr>
          <p:cNvPicPr>
            <a:picLocks noChangeAspect="1"/>
          </p:cNvPicPr>
          <p:nvPr/>
        </p:nvPicPr>
        <p:blipFill rotWithShape="1">
          <a:blip r:embed="rId2">
            <a:alphaModFix amt="50000"/>
          </a:blip>
          <a:srcRect t="11417"/>
          <a:stretch/>
        </p:blipFill>
        <p:spPr>
          <a:xfrm>
            <a:off x="20" y="20321"/>
            <a:ext cx="12191980" cy="6857999"/>
          </a:xfrm>
          <a:prstGeom prst="rect">
            <a:avLst/>
          </a:prstGeom>
        </p:spPr>
      </p:pic>
      <p:sp>
        <p:nvSpPr>
          <p:cNvPr id="2" name="Title 1">
            <a:extLst>
              <a:ext uri="{FF2B5EF4-FFF2-40B4-BE49-F238E27FC236}">
                <a16:creationId xmlns:a16="http://schemas.microsoft.com/office/drawing/2014/main" id="{4B8EA15E-C43B-254F-9957-EDA46CF524E2}"/>
              </a:ext>
            </a:extLst>
          </p:cNvPr>
          <p:cNvSpPr>
            <a:spLocks noGrp="1"/>
          </p:cNvSpPr>
          <p:nvPr>
            <p:ph type="ctrTitle"/>
          </p:nvPr>
        </p:nvSpPr>
        <p:spPr>
          <a:xfrm>
            <a:off x="-294640" y="2301239"/>
            <a:ext cx="12191980" cy="1022505"/>
          </a:xfrm>
        </p:spPr>
        <p:txBody>
          <a:bodyPr>
            <a:normAutofit/>
          </a:bodyPr>
          <a:lstStyle/>
          <a:p>
            <a:r>
              <a:rPr lang="en-US" dirty="0">
                <a:solidFill>
                  <a:srgbClr val="FFFFFF"/>
                </a:solidFill>
                <a:latin typeface="Avenir Next" panose="020B0503020202020204" pitchFamily="34" charset="0"/>
              </a:rPr>
              <a:t>Planet Alcatraz</a:t>
            </a:r>
          </a:p>
        </p:txBody>
      </p:sp>
      <p:sp>
        <p:nvSpPr>
          <p:cNvPr id="3" name="Rectangle 2">
            <a:extLst>
              <a:ext uri="{FF2B5EF4-FFF2-40B4-BE49-F238E27FC236}">
                <a16:creationId xmlns:a16="http://schemas.microsoft.com/office/drawing/2014/main" id="{19CA03CA-D80D-1943-827B-0D90D6661A04}"/>
              </a:ext>
            </a:extLst>
          </p:cNvPr>
          <p:cNvSpPr/>
          <p:nvPr/>
        </p:nvSpPr>
        <p:spPr>
          <a:xfrm>
            <a:off x="1859280" y="4912792"/>
            <a:ext cx="8473440" cy="369332"/>
          </a:xfrm>
          <a:prstGeom prst="rect">
            <a:avLst/>
          </a:prstGeom>
        </p:spPr>
        <p:txBody>
          <a:bodyPr wrap="square">
            <a:spAutoFit/>
          </a:bodyPr>
          <a:lstStyle/>
          <a:p>
            <a:pPr algn="ctr"/>
            <a:r>
              <a:rPr lang="en-US" dirty="0">
                <a:solidFill>
                  <a:srgbClr val="FFFFFF"/>
                </a:solidFill>
                <a:latin typeface="Avenir Next" panose="020B0503020202020204" pitchFamily="34" charset="0"/>
              </a:rPr>
              <a:t>Gloria </a:t>
            </a:r>
            <a:r>
              <a:rPr lang="en-US" dirty="0" err="1">
                <a:solidFill>
                  <a:srgbClr val="FFFFFF"/>
                </a:solidFill>
                <a:latin typeface="Avenir Next" panose="020B0503020202020204" pitchFamily="34" charset="0"/>
              </a:rPr>
              <a:t>Abromeit</a:t>
            </a:r>
            <a:r>
              <a:rPr lang="en-US" dirty="0">
                <a:solidFill>
                  <a:srgbClr val="FFFFFF"/>
                </a:solidFill>
                <a:latin typeface="Avenir Next" panose="020B0503020202020204" pitchFamily="34" charset="0"/>
              </a:rPr>
              <a:t>, </a:t>
            </a:r>
            <a:r>
              <a:rPr lang="en-US" dirty="0" err="1">
                <a:solidFill>
                  <a:srgbClr val="FFFFFF"/>
                </a:solidFill>
                <a:latin typeface="Avenir Next" panose="020B0503020202020204" pitchFamily="34" charset="0"/>
              </a:rPr>
              <a:t>Kanwal</a:t>
            </a:r>
            <a:r>
              <a:rPr lang="en-US" dirty="0">
                <a:solidFill>
                  <a:srgbClr val="FFFFFF"/>
                </a:solidFill>
                <a:latin typeface="Avenir Next" panose="020B0503020202020204" pitchFamily="34" charset="0"/>
              </a:rPr>
              <a:t> Bhatia, </a:t>
            </a:r>
            <a:r>
              <a:rPr lang="en-US" dirty="0" err="1">
                <a:solidFill>
                  <a:srgbClr val="FFFFFF"/>
                </a:solidFill>
                <a:latin typeface="Avenir Next" panose="020B0503020202020204" pitchFamily="34" charset="0"/>
              </a:rPr>
              <a:t>Amrrita</a:t>
            </a:r>
            <a:r>
              <a:rPr lang="en-US" dirty="0">
                <a:solidFill>
                  <a:srgbClr val="FFFFFF"/>
                </a:solidFill>
                <a:latin typeface="Avenir Next" panose="020B0503020202020204" pitchFamily="34" charset="0"/>
              </a:rPr>
              <a:t> </a:t>
            </a:r>
            <a:r>
              <a:rPr lang="en-US" dirty="0" err="1">
                <a:solidFill>
                  <a:srgbClr val="FFFFFF"/>
                </a:solidFill>
                <a:latin typeface="Avenir Next" panose="020B0503020202020204" pitchFamily="34" charset="0"/>
              </a:rPr>
              <a:t>Sethi</a:t>
            </a:r>
            <a:r>
              <a:rPr lang="en-US" dirty="0">
                <a:solidFill>
                  <a:srgbClr val="FFFFFF"/>
                </a:solidFill>
                <a:latin typeface="Avenir Next" panose="020B0503020202020204" pitchFamily="34" charset="0"/>
              </a:rPr>
              <a:t>, Janet Garcia &amp; Omer Kleiner</a:t>
            </a:r>
            <a:endParaRPr lang="en-US" dirty="0"/>
          </a:p>
        </p:txBody>
      </p:sp>
    </p:spTree>
    <p:extLst>
      <p:ext uri="{BB962C8B-B14F-4D97-AF65-F5344CB8AC3E}">
        <p14:creationId xmlns:p14="http://schemas.microsoft.com/office/powerpoint/2010/main" val="22917094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BC8B5D0-5161-6941-8D0B-BF66E3A38E67}"/>
              </a:ext>
            </a:extLst>
          </p:cNvPr>
          <p:cNvSpPr/>
          <p:nvPr/>
        </p:nvSpPr>
        <p:spPr>
          <a:xfrm>
            <a:off x="0" y="91679"/>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C37D86-2748-364E-9749-D6020F9DACFC}"/>
              </a:ext>
            </a:extLst>
          </p:cNvPr>
          <p:cNvSpPr/>
          <p:nvPr/>
        </p:nvSpPr>
        <p:spPr>
          <a:xfrm>
            <a:off x="85344" y="264523"/>
            <a:ext cx="10107168" cy="461665"/>
          </a:xfrm>
          <a:prstGeom prst="rect">
            <a:avLst/>
          </a:prstGeom>
        </p:spPr>
        <p:txBody>
          <a:bodyPr wrap="square">
            <a:spAutoFit/>
          </a:bodyPr>
          <a:lstStyle/>
          <a:p>
            <a:pPr fontAlgn="base"/>
            <a:r>
              <a:rPr lang="en-CA" sz="2400" b="1" dirty="0">
                <a:solidFill>
                  <a:schemeClr val="bg1"/>
                </a:solidFill>
                <a:latin typeface="Avenir Next" panose="020B0503020202020204" pitchFamily="34" charset="0"/>
              </a:rPr>
              <a:t>Data Clean-up and Exploration / </a:t>
            </a:r>
            <a:r>
              <a:rPr lang="en-CA" sz="2400" b="1" dirty="0">
                <a:solidFill>
                  <a:schemeClr val="accent5">
                    <a:lumMod val="40000"/>
                    <a:lumOff val="60000"/>
                  </a:schemeClr>
                </a:solidFill>
                <a:latin typeface="Avenir Next" panose="020B0503020202020204" pitchFamily="34" charset="0"/>
              </a:rPr>
              <a:t>Gathering Airport Data</a:t>
            </a:r>
            <a:endParaRPr lang="en-US" sz="2400" b="1" dirty="0">
              <a:solidFill>
                <a:schemeClr val="accent5">
                  <a:lumMod val="40000"/>
                  <a:lumOff val="60000"/>
                </a:schemeClr>
              </a:solidFill>
              <a:latin typeface="Avenir Next" panose="020B0503020202020204" pitchFamily="34" charset="0"/>
            </a:endParaRPr>
          </a:p>
        </p:txBody>
      </p:sp>
      <p:pic>
        <p:nvPicPr>
          <p:cNvPr id="3" name="Picture 2">
            <a:extLst>
              <a:ext uri="{FF2B5EF4-FFF2-40B4-BE49-F238E27FC236}">
                <a16:creationId xmlns:a16="http://schemas.microsoft.com/office/drawing/2014/main" id="{24AC36AD-4A87-5D4B-BAB0-3C923EF1E17C}"/>
              </a:ext>
            </a:extLst>
          </p:cNvPr>
          <p:cNvPicPr>
            <a:picLocks noChangeAspect="1"/>
          </p:cNvPicPr>
          <p:nvPr/>
        </p:nvPicPr>
        <p:blipFill rotWithShape="1">
          <a:blip r:embed="rId4"/>
          <a:srcRect b="4574"/>
          <a:stretch/>
        </p:blipFill>
        <p:spPr>
          <a:xfrm>
            <a:off x="1554480" y="992626"/>
            <a:ext cx="8784336" cy="2249316"/>
          </a:xfrm>
          <a:prstGeom prst="rect">
            <a:avLst/>
          </a:prstGeom>
        </p:spPr>
      </p:pic>
      <p:pic>
        <p:nvPicPr>
          <p:cNvPr id="2" name="Picture 1">
            <a:extLst>
              <a:ext uri="{FF2B5EF4-FFF2-40B4-BE49-F238E27FC236}">
                <a16:creationId xmlns:a16="http://schemas.microsoft.com/office/drawing/2014/main" id="{0C51B00E-A414-A94B-9B7F-2F47D0D48038}"/>
              </a:ext>
            </a:extLst>
          </p:cNvPr>
          <p:cNvPicPr>
            <a:picLocks noChangeAspect="1"/>
          </p:cNvPicPr>
          <p:nvPr/>
        </p:nvPicPr>
        <p:blipFill rotWithShape="1">
          <a:blip r:embed="rId5"/>
          <a:srcRect b="8761"/>
          <a:stretch/>
        </p:blipFill>
        <p:spPr>
          <a:xfrm>
            <a:off x="1554480" y="3321429"/>
            <a:ext cx="8784336" cy="3444892"/>
          </a:xfrm>
          <a:prstGeom prst="rect">
            <a:avLst/>
          </a:prstGeom>
        </p:spPr>
      </p:pic>
      <p:sp>
        <p:nvSpPr>
          <p:cNvPr id="7" name="Rectangle 6">
            <a:extLst>
              <a:ext uri="{FF2B5EF4-FFF2-40B4-BE49-F238E27FC236}">
                <a16:creationId xmlns:a16="http://schemas.microsoft.com/office/drawing/2014/main" id="{7C6C3BF4-A8CF-485D-BB55-761F6DC2EE9B}"/>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110040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3345415-CD69-8F4D-A589-FF795C382974}"/>
              </a:ext>
            </a:extLst>
          </p:cNvPr>
          <p:cNvSpPr/>
          <p:nvPr/>
        </p:nvSpPr>
        <p:spPr>
          <a:xfrm>
            <a:off x="865632" y="1658760"/>
            <a:ext cx="10668000" cy="4412856"/>
          </a:xfrm>
          <a:prstGeom prst="rect">
            <a:avLst/>
          </a:prstGeom>
          <a:solidFill>
            <a:srgbClr val="FFFFFF">
              <a:alpha val="3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47E65C-2692-8244-B9FB-47D852D779A9}"/>
              </a:ext>
            </a:extLst>
          </p:cNvPr>
          <p:cNvSpPr/>
          <p:nvPr/>
        </p:nvSpPr>
        <p:spPr>
          <a:xfrm>
            <a:off x="999744" y="2018528"/>
            <a:ext cx="10399776" cy="2031325"/>
          </a:xfrm>
          <a:prstGeom prst="rect">
            <a:avLst/>
          </a:prstGeom>
        </p:spPr>
        <p:txBody>
          <a:bodyPr wrap="square">
            <a:spAutoFit/>
          </a:bodyPr>
          <a:lstStyle/>
          <a:p>
            <a:pPr marL="285750" indent="-285750" fontAlgn="base">
              <a:buFont typeface="Arial" panose="020B0604020202020204" pitchFamily="34" charset="0"/>
              <a:buChar char="•"/>
            </a:pPr>
            <a:r>
              <a:rPr lang="en-CA" b="1" dirty="0">
                <a:solidFill>
                  <a:schemeClr val="bg1"/>
                </a:solidFill>
                <a:latin typeface="Avenir Next Ultra Light" panose="020B0203020202020204" pitchFamily="34" charset="77"/>
              </a:rPr>
              <a:t>Extracted UFO data for Ontario based on latitude and longitude, to later realize that there we several duplicates of each sighting. To resolve this, we filtered the UFO data by Ontario AND unique dates</a:t>
            </a:r>
          </a:p>
          <a:p>
            <a:pPr fontAlgn="base"/>
            <a:endParaRPr lang="en-CA" b="1" dirty="0">
              <a:solidFill>
                <a:schemeClr val="bg1"/>
              </a:solidFill>
              <a:latin typeface="Avenir Next Ultra Light" panose="020B0203020202020204" pitchFamily="34" charset="77"/>
            </a:endParaRPr>
          </a:p>
          <a:p>
            <a:pPr fontAlgn="base"/>
            <a:endParaRPr lang="en-CA" b="1" dirty="0">
              <a:solidFill>
                <a:schemeClr val="bg1"/>
              </a:solidFill>
              <a:latin typeface="Avenir Next Ultra Light" panose="020B0203020202020204" pitchFamily="34" charset="77"/>
            </a:endParaRPr>
          </a:p>
          <a:p>
            <a:pPr marL="285750" indent="-285750" fontAlgn="base">
              <a:buFont typeface="Arial" panose="020B0604020202020204" pitchFamily="34" charset="0"/>
              <a:buChar char="•"/>
            </a:pPr>
            <a:r>
              <a:rPr lang="en-CA" b="1" dirty="0">
                <a:solidFill>
                  <a:schemeClr val="bg1"/>
                </a:solidFill>
                <a:latin typeface="Avenir Next Ultra Light" panose="020B0203020202020204" pitchFamily="34" charset="77"/>
              </a:rPr>
              <a:t>Being unable to merge the UFO and airport data sets on year because the airport names were inconsistent in 2 datasets. </a:t>
            </a:r>
          </a:p>
          <a:p>
            <a:pPr marL="285750" indent="-285750" fontAlgn="base">
              <a:buFont typeface="Arial" panose="020B0604020202020204" pitchFamily="34" charset="0"/>
              <a:buChar char="•"/>
            </a:pPr>
            <a:endParaRPr lang="en-CA" b="1" dirty="0">
              <a:solidFill>
                <a:schemeClr val="bg1"/>
              </a:solidFill>
              <a:latin typeface="Avenir Next Ultra Light" panose="020B0203020202020204" pitchFamily="34" charset="77"/>
            </a:endParaRPr>
          </a:p>
        </p:txBody>
      </p:sp>
      <p:sp>
        <p:nvSpPr>
          <p:cNvPr id="8" name="Rectangle 7">
            <a:extLst>
              <a:ext uri="{FF2B5EF4-FFF2-40B4-BE49-F238E27FC236}">
                <a16:creationId xmlns:a16="http://schemas.microsoft.com/office/drawing/2014/main" id="{8C653E1C-5828-3445-ACA8-6FA0A4FE0E71}"/>
              </a:ext>
            </a:extLst>
          </p:cNvPr>
          <p:cNvSpPr/>
          <p:nvPr/>
        </p:nvSpPr>
        <p:spPr>
          <a:xfrm>
            <a:off x="0" y="91681"/>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B0163D-CF36-9C4F-B92E-F4C8146E92D7}"/>
              </a:ext>
            </a:extLst>
          </p:cNvPr>
          <p:cNvSpPr/>
          <p:nvPr/>
        </p:nvSpPr>
        <p:spPr>
          <a:xfrm>
            <a:off x="85344" y="264523"/>
            <a:ext cx="5023102" cy="461665"/>
          </a:xfrm>
          <a:prstGeom prst="rect">
            <a:avLst/>
          </a:prstGeom>
        </p:spPr>
        <p:txBody>
          <a:bodyPr wrap="square">
            <a:spAutoFit/>
          </a:bodyPr>
          <a:lstStyle/>
          <a:p>
            <a:pPr fontAlgn="base"/>
            <a:r>
              <a:rPr lang="en-CA" sz="2400" b="1" dirty="0">
                <a:solidFill>
                  <a:schemeClr val="bg1"/>
                </a:solidFill>
                <a:latin typeface="Avenir Next" panose="020B0503020202020204" pitchFamily="34" charset="0"/>
              </a:rPr>
              <a:t>Problems with Data Clean-up</a:t>
            </a:r>
            <a:endParaRPr lang="en-US" sz="2400" b="1" dirty="0">
              <a:solidFill>
                <a:schemeClr val="bg1"/>
              </a:solidFill>
              <a:latin typeface="Avenir Next" panose="020B0503020202020204" pitchFamily="34" charset="0"/>
            </a:endParaRPr>
          </a:p>
        </p:txBody>
      </p:sp>
      <p:sp>
        <p:nvSpPr>
          <p:cNvPr id="7" name="Rectangle 6">
            <a:extLst>
              <a:ext uri="{FF2B5EF4-FFF2-40B4-BE49-F238E27FC236}">
                <a16:creationId xmlns:a16="http://schemas.microsoft.com/office/drawing/2014/main" id="{EC4ADDB3-0024-4B34-9FEB-8A45890618CB}"/>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pic>
        <p:nvPicPr>
          <p:cNvPr id="11" name="Picture 10">
            <a:extLst>
              <a:ext uri="{FF2B5EF4-FFF2-40B4-BE49-F238E27FC236}">
                <a16:creationId xmlns:a16="http://schemas.microsoft.com/office/drawing/2014/main" id="{BC4BCC38-40BC-40C3-9732-3B1084AE3D91}"/>
              </a:ext>
            </a:extLst>
          </p:cNvPr>
          <p:cNvPicPr>
            <a:picLocks noChangeAspect="1"/>
          </p:cNvPicPr>
          <p:nvPr/>
        </p:nvPicPr>
        <p:blipFill rotWithShape="1">
          <a:blip r:embed="rId4"/>
          <a:srcRect l="9201" t="31406" b="45110"/>
          <a:stretch/>
        </p:blipFill>
        <p:spPr>
          <a:xfrm>
            <a:off x="1247648" y="4291421"/>
            <a:ext cx="9903968" cy="1036320"/>
          </a:xfrm>
          <a:prstGeom prst="rect">
            <a:avLst/>
          </a:prstGeom>
        </p:spPr>
      </p:pic>
    </p:spTree>
    <p:extLst>
      <p:ext uri="{BB962C8B-B14F-4D97-AF65-F5344CB8AC3E}">
        <p14:creationId xmlns:p14="http://schemas.microsoft.com/office/powerpoint/2010/main" val="1214972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3345415-CD69-8F4D-A589-FF795C382974}"/>
              </a:ext>
            </a:extLst>
          </p:cNvPr>
          <p:cNvSpPr/>
          <p:nvPr/>
        </p:nvSpPr>
        <p:spPr>
          <a:xfrm>
            <a:off x="475488" y="1154856"/>
            <a:ext cx="11265408" cy="5209368"/>
          </a:xfrm>
          <a:prstGeom prst="rect">
            <a:avLst/>
          </a:prstGeom>
          <a:solidFill>
            <a:srgbClr val="FFFFFF">
              <a:alpha val="3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5EA7C53-AC98-9149-9817-C01B2A1AFCE4}"/>
              </a:ext>
            </a:extLst>
          </p:cNvPr>
          <p:cNvSpPr/>
          <p:nvPr/>
        </p:nvSpPr>
        <p:spPr>
          <a:xfrm>
            <a:off x="-85344" y="82665"/>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6AB0905-BB3E-6245-8057-2DB8DCC3D606}"/>
              </a:ext>
            </a:extLst>
          </p:cNvPr>
          <p:cNvSpPr/>
          <p:nvPr/>
        </p:nvSpPr>
        <p:spPr>
          <a:xfrm>
            <a:off x="85344" y="264841"/>
            <a:ext cx="12021312" cy="861774"/>
          </a:xfrm>
          <a:prstGeom prst="rect">
            <a:avLst/>
          </a:prstGeom>
        </p:spPr>
        <p:txBody>
          <a:bodyPr wrap="square">
            <a:spAutoFit/>
          </a:bodyPr>
          <a:lstStyle/>
          <a:p>
            <a:r>
              <a:rPr lang="en-CA" sz="2800" b="1" dirty="0">
                <a:solidFill>
                  <a:schemeClr val="bg1"/>
                </a:solidFill>
                <a:latin typeface="Avenir Next" panose="020B0503020202020204" pitchFamily="34" charset="0"/>
              </a:rPr>
              <a:t>Does the proximity to airports influence the number of UFO sightings?</a:t>
            </a:r>
            <a:endParaRPr lang="en-US" sz="2800" b="1" dirty="0">
              <a:solidFill>
                <a:schemeClr val="bg1"/>
              </a:solidFill>
              <a:latin typeface="Avenir Next" panose="020B0503020202020204" pitchFamily="34" charset="0"/>
            </a:endParaRPr>
          </a:p>
          <a:p>
            <a:endParaRPr lang="en-US" sz="2200" b="1" dirty="0">
              <a:solidFill>
                <a:schemeClr val="bg1"/>
              </a:solidFill>
              <a:latin typeface="Avenir Next" panose="020B0503020202020204" pitchFamily="34" charset="0"/>
            </a:endParaRPr>
          </a:p>
        </p:txBody>
      </p:sp>
      <p:sp>
        <p:nvSpPr>
          <p:cNvPr id="8" name="Rectangle 7">
            <a:extLst>
              <a:ext uri="{FF2B5EF4-FFF2-40B4-BE49-F238E27FC236}">
                <a16:creationId xmlns:a16="http://schemas.microsoft.com/office/drawing/2014/main" id="{638140B8-E4EC-6A4C-819F-92207E4054BA}"/>
              </a:ext>
            </a:extLst>
          </p:cNvPr>
          <p:cNvSpPr/>
          <p:nvPr/>
        </p:nvSpPr>
        <p:spPr>
          <a:xfrm>
            <a:off x="367094" y="1564531"/>
            <a:ext cx="5482407" cy="2462213"/>
          </a:xfrm>
          <a:prstGeom prst="rect">
            <a:avLst/>
          </a:prstGeom>
        </p:spPr>
        <p:txBody>
          <a:bodyPr wrap="square">
            <a:spAutoFit/>
          </a:bodyPr>
          <a:lstStyle/>
          <a:p>
            <a:pPr marL="285750" indent="-285750" fontAlgn="base">
              <a:spcAft>
                <a:spcPts val="600"/>
              </a:spcAft>
              <a:buFont typeface="Arial" panose="020B0604020202020204" pitchFamily="34" charset="0"/>
              <a:buChar char="•"/>
            </a:pPr>
            <a:r>
              <a:rPr lang="en-CA" sz="2400" dirty="0">
                <a:solidFill>
                  <a:schemeClr val="bg1"/>
                </a:solidFill>
                <a:latin typeface="Calibri  "/>
              </a:rPr>
              <a:t>Most sightings were 25-35 KM away from an airport</a:t>
            </a:r>
          </a:p>
          <a:p>
            <a:pPr marL="285750" indent="-285750" fontAlgn="base">
              <a:spcAft>
                <a:spcPts val="600"/>
              </a:spcAft>
              <a:buFont typeface="Arial" panose="020B0604020202020204" pitchFamily="34" charset="0"/>
              <a:buChar char="•"/>
            </a:pPr>
            <a:r>
              <a:rPr lang="en-CA" sz="2400" dirty="0">
                <a:solidFill>
                  <a:schemeClr val="bg1"/>
                </a:solidFill>
                <a:latin typeface="Calibri  "/>
              </a:rPr>
              <a:t>Could </a:t>
            </a:r>
            <a:r>
              <a:rPr lang="en-CA" sz="2400" dirty="0">
                <a:solidFill>
                  <a:schemeClr val="bg1"/>
                </a:solidFill>
                <a:latin typeface="Calibri  (Body)"/>
              </a:rPr>
              <a:t>be</a:t>
            </a:r>
            <a:r>
              <a:rPr lang="en-CA" sz="2400" dirty="0">
                <a:solidFill>
                  <a:schemeClr val="bg1"/>
                </a:solidFill>
                <a:latin typeface="Calibri  "/>
              </a:rPr>
              <a:t> just “far enough” to think an airplane looks like a UFO</a:t>
            </a:r>
          </a:p>
          <a:p>
            <a:pPr marL="285750" indent="-285750" fontAlgn="base">
              <a:spcAft>
                <a:spcPts val="600"/>
              </a:spcAft>
              <a:buFont typeface="Arial" panose="020B0604020202020204" pitchFamily="34" charset="0"/>
              <a:buChar char="•"/>
            </a:pPr>
            <a:r>
              <a:rPr lang="en-CA" sz="2400" dirty="0">
                <a:solidFill>
                  <a:schemeClr val="bg1"/>
                </a:solidFill>
                <a:latin typeface="Calibri  "/>
              </a:rPr>
              <a:t>Significant amount also in the 0-5 KM range</a:t>
            </a:r>
          </a:p>
        </p:txBody>
      </p:sp>
      <p:pic>
        <p:nvPicPr>
          <p:cNvPr id="9" name="Picture 8">
            <a:extLst>
              <a:ext uri="{FF2B5EF4-FFF2-40B4-BE49-F238E27FC236}">
                <a16:creationId xmlns:a16="http://schemas.microsoft.com/office/drawing/2014/main" id="{018F1FE8-5174-424D-AA74-A06CC846F5E2}"/>
              </a:ext>
            </a:extLst>
          </p:cNvPr>
          <p:cNvPicPr>
            <a:picLocks noChangeAspect="1"/>
          </p:cNvPicPr>
          <p:nvPr/>
        </p:nvPicPr>
        <p:blipFill>
          <a:blip r:embed="rId4"/>
          <a:stretch>
            <a:fillRect/>
          </a:stretch>
        </p:blipFill>
        <p:spPr>
          <a:xfrm>
            <a:off x="5730240" y="1596328"/>
            <a:ext cx="5678569" cy="4106816"/>
          </a:xfrm>
          <a:prstGeom prst="rect">
            <a:avLst/>
          </a:prstGeom>
        </p:spPr>
      </p:pic>
      <p:sp>
        <p:nvSpPr>
          <p:cNvPr id="10" name="Rectangle 9">
            <a:extLst>
              <a:ext uri="{FF2B5EF4-FFF2-40B4-BE49-F238E27FC236}">
                <a16:creationId xmlns:a16="http://schemas.microsoft.com/office/drawing/2014/main" id="{26A99FE7-EE1A-4AD0-BDD3-389CF612F337}"/>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3077259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5EA7C53-AC98-9149-9817-C01B2A1AFCE4}"/>
              </a:ext>
            </a:extLst>
          </p:cNvPr>
          <p:cNvSpPr/>
          <p:nvPr/>
        </p:nvSpPr>
        <p:spPr>
          <a:xfrm>
            <a:off x="-85344" y="82665"/>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6AB0905-BB3E-6245-8057-2DB8DCC3D606}"/>
              </a:ext>
            </a:extLst>
          </p:cNvPr>
          <p:cNvSpPr/>
          <p:nvPr/>
        </p:nvSpPr>
        <p:spPr>
          <a:xfrm>
            <a:off x="85344" y="264841"/>
            <a:ext cx="12021312" cy="861774"/>
          </a:xfrm>
          <a:prstGeom prst="rect">
            <a:avLst/>
          </a:prstGeom>
        </p:spPr>
        <p:txBody>
          <a:bodyPr wrap="square">
            <a:spAutoFit/>
          </a:bodyPr>
          <a:lstStyle/>
          <a:p>
            <a:r>
              <a:rPr lang="en-CA" sz="2800" b="1" dirty="0">
                <a:solidFill>
                  <a:schemeClr val="bg1"/>
                </a:solidFill>
                <a:latin typeface="Avenir Next" panose="020B0503020202020204" pitchFamily="34" charset="0"/>
              </a:rPr>
              <a:t>Does the proximity to airports influence the number of UFO sightings?</a:t>
            </a:r>
            <a:endParaRPr lang="en-US" sz="2800" b="1" dirty="0">
              <a:solidFill>
                <a:schemeClr val="bg1"/>
              </a:solidFill>
              <a:latin typeface="Avenir Next" panose="020B0503020202020204" pitchFamily="34" charset="0"/>
            </a:endParaRPr>
          </a:p>
          <a:p>
            <a:endParaRPr lang="en-US" sz="2200" b="1" dirty="0">
              <a:solidFill>
                <a:schemeClr val="bg1"/>
              </a:solidFill>
              <a:latin typeface="Avenir Next" panose="020B0503020202020204" pitchFamily="34" charset="0"/>
            </a:endParaRPr>
          </a:p>
        </p:txBody>
      </p:sp>
      <p:pic>
        <p:nvPicPr>
          <p:cNvPr id="3" name="Picture 2">
            <a:extLst>
              <a:ext uri="{FF2B5EF4-FFF2-40B4-BE49-F238E27FC236}">
                <a16:creationId xmlns:a16="http://schemas.microsoft.com/office/drawing/2014/main" id="{0C9BA584-23AC-F74A-A1F6-5D9E29396A0D}"/>
              </a:ext>
            </a:extLst>
          </p:cNvPr>
          <p:cNvPicPr>
            <a:picLocks noChangeAspect="1"/>
          </p:cNvPicPr>
          <p:nvPr/>
        </p:nvPicPr>
        <p:blipFill>
          <a:blip r:embed="rId4"/>
          <a:stretch>
            <a:fillRect/>
          </a:stretch>
        </p:blipFill>
        <p:spPr>
          <a:xfrm>
            <a:off x="981456" y="1009462"/>
            <a:ext cx="10229088" cy="5765873"/>
          </a:xfrm>
          <a:prstGeom prst="rect">
            <a:avLst/>
          </a:prstGeom>
        </p:spPr>
      </p:pic>
    </p:spTree>
    <p:extLst>
      <p:ext uri="{BB962C8B-B14F-4D97-AF65-F5344CB8AC3E}">
        <p14:creationId xmlns:p14="http://schemas.microsoft.com/office/powerpoint/2010/main" val="389662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5EA7C53-AC98-9149-9817-C01B2A1AFCE4}"/>
              </a:ext>
            </a:extLst>
          </p:cNvPr>
          <p:cNvSpPr/>
          <p:nvPr/>
        </p:nvSpPr>
        <p:spPr>
          <a:xfrm>
            <a:off x="-85344" y="11545"/>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6AB0905-BB3E-6245-8057-2DB8DCC3D606}"/>
              </a:ext>
            </a:extLst>
          </p:cNvPr>
          <p:cNvSpPr/>
          <p:nvPr/>
        </p:nvSpPr>
        <p:spPr>
          <a:xfrm>
            <a:off x="85344" y="264841"/>
            <a:ext cx="12021312" cy="892552"/>
          </a:xfrm>
          <a:prstGeom prst="rect">
            <a:avLst/>
          </a:prstGeom>
        </p:spPr>
        <p:txBody>
          <a:bodyPr wrap="square">
            <a:spAutoFit/>
          </a:bodyPr>
          <a:lstStyle/>
          <a:p>
            <a:r>
              <a:rPr lang="en-CA" sz="2800" b="1" dirty="0">
                <a:solidFill>
                  <a:schemeClr val="bg1"/>
                </a:solidFill>
                <a:latin typeface="Avenir Next" panose="020B0503020202020204" pitchFamily="34" charset="0"/>
              </a:rPr>
              <a:t>Does local flight traffic contribute to the number of UFO sightings?</a:t>
            </a:r>
            <a:endParaRPr lang="en-US" sz="2800" b="1" dirty="0">
              <a:solidFill>
                <a:schemeClr val="bg1"/>
              </a:solidFill>
              <a:latin typeface="Avenir Next" panose="020B0503020202020204" pitchFamily="34" charset="0"/>
            </a:endParaRPr>
          </a:p>
          <a:p>
            <a:endParaRPr lang="en-US" sz="2400" b="1" dirty="0">
              <a:solidFill>
                <a:schemeClr val="bg1"/>
              </a:solidFill>
              <a:latin typeface="Avenir Next" panose="020B0503020202020204" pitchFamily="34" charset="0"/>
            </a:endParaRPr>
          </a:p>
        </p:txBody>
      </p:sp>
      <p:pic>
        <p:nvPicPr>
          <p:cNvPr id="2" name="Picture 1">
            <a:extLst>
              <a:ext uri="{FF2B5EF4-FFF2-40B4-BE49-F238E27FC236}">
                <a16:creationId xmlns:a16="http://schemas.microsoft.com/office/drawing/2014/main" id="{B64F4BD9-E57B-384E-9B90-DF6E3C59A416}"/>
              </a:ext>
            </a:extLst>
          </p:cNvPr>
          <p:cNvPicPr>
            <a:picLocks noChangeAspect="1"/>
          </p:cNvPicPr>
          <p:nvPr/>
        </p:nvPicPr>
        <p:blipFill>
          <a:blip r:embed="rId4"/>
          <a:stretch>
            <a:fillRect/>
          </a:stretch>
        </p:blipFill>
        <p:spPr>
          <a:xfrm>
            <a:off x="957072" y="972681"/>
            <a:ext cx="10277856" cy="5781294"/>
          </a:xfrm>
          <a:prstGeom prst="rect">
            <a:avLst/>
          </a:prstGeom>
        </p:spPr>
      </p:pic>
    </p:spTree>
    <p:extLst>
      <p:ext uri="{BB962C8B-B14F-4D97-AF65-F5344CB8AC3E}">
        <p14:creationId xmlns:p14="http://schemas.microsoft.com/office/powerpoint/2010/main" val="293427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3345415-CD69-8F4D-A589-FF795C382974}"/>
              </a:ext>
            </a:extLst>
          </p:cNvPr>
          <p:cNvSpPr/>
          <p:nvPr/>
        </p:nvSpPr>
        <p:spPr>
          <a:xfrm>
            <a:off x="335280" y="1225976"/>
            <a:ext cx="11265408" cy="5209368"/>
          </a:xfrm>
          <a:prstGeom prst="rect">
            <a:avLst/>
          </a:prstGeom>
          <a:solidFill>
            <a:srgbClr val="FFFFFF">
              <a:alpha val="3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endParaRPr lang="en-US" dirty="0"/>
          </a:p>
        </p:txBody>
      </p:sp>
      <p:sp>
        <p:nvSpPr>
          <p:cNvPr id="7" name="Rectangle 6">
            <a:extLst>
              <a:ext uri="{FF2B5EF4-FFF2-40B4-BE49-F238E27FC236}">
                <a16:creationId xmlns:a16="http://schemas.microsoft.com/office/drawing/2014/main" id="{15EA7C53-AC98-9149-9817-C01B2A1AFCE4}"/>
              </a:ext>
            </a:extLst>
          </p:cNvPr>
          <p:cNvSpPr/>
          <p:nvPr/>
        </p:nvSpPr>
        <p:spPr>
          <a:xfrm>
            <a:off x="-85344" y="82665"/>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6AB0905-BB3E-6245-8057-2DB8DCC3D606}"/>
              </a:ext>
            </a:extLst>
          </p:cNvPr>
          <p:cNvSpPr/>
          <p:nvPr/>
        </p:nvSpPr>
        <p:spPr>
          <a:xfrm>
            <a:off x="85344" y="82665"/>
            <a:ext cx="12021312" cy="1323439"/>
          </a:xfrm>
          <a:prstGeom prst="rect">
            <a:avLst/>
          </a:prstGeom>
        </p:spPr>
        <p:txBody>
          <a:bodyPr wrap="square">
            <a:spAutoFit/>
          </a:bodyPr>
          <a:lstStyle/>
          <a:p>
            <a:r>
              <a:rPr lang="en-CA" sz="2800" b="1" dirty="0">
                <a:solidFill>
                  <a:schemeClr val="bg1"/>
                </a:solidFill>
                <a:latin typeface="Avenir Next" panose="020B0503020202020204" pitchFamily="34" charset="0"/>
              </a:rPr>
              <a:t>Does the change in flight traffic over time influence the number of UFO sightings over the same period?</a:t>
            </a:r>
          </a:p>
          <a:p>
            <a:endParaRPr lang="en-CA" sz="2400" b="1" dirty="0">
              <a:solidFill>
                <a:schemeClr val="bg1"/>
              </a:solidFill>
              <a:latin typeface="Avenir Next" panose="020B0503020202020204" pitchFamily="34" charset="0"/>
            </a:endParaRPr>
          </a:p>
        </p:txBody>
      </p:sp>
      <p:sp>
        <p:nvSpPr>
          <p:cNvPr id="10" name="TextBox 9">
            <a:extLst>
              <a:ext uri="{FF2B5EF4-FFF2-40B4-BE49-F238E27FC236}">
                <a16:creationId xmlns:a16="http://schemas.microsoft.com/office/drawing/2014/main" id="{4123563B-9D8D-4492-8029-5192EAD257C5}"/>
              </a:ext>
            </a:extLst>
          </p:cNvPr>
          <p:cNvSpPr txBox="1"/>
          <p:nvPr/>
        </p:nvSpPr>
        <p:spPr>
          <a:xfrm>
            <a:off x="479552" y="1844592"/>
            <a:ext cx="5159248"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Volume of flights rose over the years in Ontario</a:t>
            </a:r>
          </a:p>
          <a:p>
            <a:pPr marL="285750" indent="-285750">
              <a:buFont typeface="Arial" panose="020B0604020202020204" pitchFamily="34" charset="0"/>
              <a:buChar char="•"/>
            </a:pPr>
            <a:r>
              <a:rPr lang="en-US" sz="2400" dirty="0">
                <a:solidFill>
                  <a:schemeClr val="bg1"/>
                </a:solidFill>
              </a:rPr>
              <a:t>Sharp increase in 2016</a:t>
            </a:r>
          </a:p>
          <a:p>
            <a:pPr marL="285750" indent="-285750">
              <a:buFont typeface="Arial" panose="020B0604020202020204" pitchFamily="34" charset="0"/>
              <a:buChar char="•"/>
            </a:pPr>
            <a:r>
              <a:rPr lang="en-US" sz="2400" dirty="0">
                <a:solidFill>
                  <a:schemeClr val="bg1"/>
                </a:solidFill>
              </a:rPr>
              <a:t>No obvious pattern between sightings and flights</a:t>
            </a:r>
          </a:p>
        </p:txBody>
      </p:sp>
      <p:pic>
        <p:nvPicPr>
          <p:cNvPr id="12" name="Picture 11">
            <a:extLst>
              <a:ext uri="{FF2B5EF4-FFF2-40B4-BE49-F238E27FC236}">
                <a16:creationId xmlns:a16="http://schemas.microsoft.com/office/drawing/2014/main" id="{F360453F-0B7F-47DB-9EDB-9932FC742DCE}"/>
              </a:ext>
            </a:extLst>
          </p:cNvPr>
          <p:cNvPicPr>
            <a:picLocks noChangeAspect="1"/>
          </p:cNvPicPr>
          <p:nvPr/>
        </p:nvPicPr>
        <p:blipFill>
          <a:blip r:embed="rId5"/>
          <a:stretch>
            <a:fillRect/>
          </a:stretch>
        </p:blipFill>
        <p:spPr>
          <a:xfrm>
            <a:off x="5724144" y="1742064"/>
            <a:ext cx="5472176" cy="3705200"/>
          </a:xfrm>
          <a:prstGeom prst="rect">
            <a:avLst/>
          </a:prstGeom>
        </p:spPr>
      </p:pic>
      <p:sp>
        <p:nvSpPr>
          <p:cNvPr id="13" name="Rectangle 12">
            <a:extLst>
              <a:ext uri="{FF2B5EF4-FFF2-40B4-BE49-F238E27FC236}">
                <a16:creationId xmlns:a16="http://schemas.microsoft.com/office/drawing/2014/main" id="{154F92D3-00FD-4E62-A4BB-511E43115F35}"/>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2044859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3345415-CD69-8F4D-A589-FF795C382974}"/>
              </a:ext>
            </a:extLst>
          </p:cNvPr>
          <p:cNvSpPr/>
          <p:nvPr/>
        </p:nvSpPr>
        <p:spPr>
          <a:xfrm>
            <a:off x="475488" y="1154856"/>
            <a:ext cx="11265408" cy="5209368"/>
          </a:xfrm>
          <a:prstGeom prst="rect">
            <a:avLst/>
          </a:prstGeom>
          <a:solidFill>
            <a:srgbClr val="FFFFFF">
              <a:alpha val="3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5EA7C53-AC98-9149-9817-C01B2A1AFCE4}"/>
              </a:ext>
            </a:extLst>
          </p:cNvPr>
          <p:cNvSpPr/>
          <p:nvPr/>
        </p:nvSpPr>
        <p:spPr>
          <a:xfrm>
            <a:off x="-85344" y="82665"/>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6AB0905-BB3E-6245-8057-2DB8DCC3D606}"/>
              </a:ext>
            </a:extLst>
          </p:cNvPr>
          <p:cNvSpPr/>
          <p:nvPr/>
        </p:nvSpPr>
        <p:spPr>
          <a:xfrm>
            <a:off x="85344" y="1385"/>
            <a:ext cx="12021312" cy="1323439"/>
          </a:xfrm>
          <a:prstGeom prst="rect">
            <a:avLst/>
          </a:prstGeom>
        </p:spPr>
        <p:txBody>
          <a:bodyPr wrap="square">
            <a:spAutoFit/>
          </a:bodyPr>
          <a:lstStyle/>
          <a:p>
            <a:r>
              <a:rPr lang="en-CA" sz="2800" b="1" dirty="0">
                <a:solidFill>
                  <a:schemeClr val="bg1"/>
                </a:solidFill>
                <a:latin typeface="Avenir Next" panose="020B0503020202020204" pitchFamily="34" charset="0"/>
              </a:rPr>
              <a:t>Does the change in flight traffic over time influence the number of UFO sightings over the same period?</a:t>
            </a:r>
          </a:p>
          <a:p>
            <a:endParaRPr lang="en-CA" sz="2400" b="1" dirty="0">
              <a:solidFill>
                <a:schemeClr val="bg1"/>
              </a:solidFill>
              <a:latin typeface="Avenir Next" panose="020B0503020202020204" pitchFamily="34" charset="0"/>
            </a:endParaRPr>
          </a:p>
        </p:txBody>
      </p:sp>
      <p:sp>
        <p:nvSpPr>
          <p:cNvPr id="2" name="TextBox 1">
            <a:extLst>
              <a:ext uri="{FF2B5EF4-FFF2-40B4-BE49-F238E27FC236}">
                <a16:creationId xmlns:a16="http://schemas.microsoft.com/office/drawing/2014/main" id="{9767DAF6-1030-44C6-AF73-1228E9D37319}"/>
              </a:ext>
            </a:extLst>
          </p:cNvPr>
          <p:cNvSpPr txBox="1"/>
          <p:nvPr/>
        </p:nvSpPr>
        <p:spPr>
          <a:xfrm>
            <a:off x="2561534" y="4425232"/>
            <a:ext cx="709331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Slight increase in UFO sightings over time</a:t>
            </a:r>
          </a:p>
          <a:p>
            <a:r>
              <a:rPr lang="en-US" sz="2400" dirty="0">
                <a:solidFill>
                  <a:schemeClr val="bg1"/>
                </a:solidFill>
              </a:rPr>
              <a:t>    ( p-values = 0.0928)</a:t>
            </a:r>
          </a:p>
          <a:p>
            <a:pPr marL="285750" indent="-285750">
              <a:buFont typeface="Arial" panose="020B0604020202020204" pitchFamily="34" charset="0"/>
              <a:buChar char="•"/>
            </a:pPr>
            <a:r>
              <a:rPr lang="en-US" sz="2400" dirty="0">
                <a:solidFill>
                  <a:schemeClr val="bg1"/>
                </a:solidFill>
              </a:rPr>
              <a:t>Significant increase in flight departures over time</a:t>
            </a:r>
          </a:p>
          <a:p>
            <a:pPr marL="285750" indent="-285750">
              <a:buFont typeface="Arial" panose="020B0604020202020204" pitchFamily="34" charset="0"/>
              <a:buChar char="•"/>
            </a:pPr>
            <a:r>
              <a:rPr lang="en-US" sz="2400" dirty="0">
                <a:solidFill>
                  <a:schemeClr val="bg1"/>
                </a:solidFill>
              </a:rPr>
              <a:t>(p-value = 7.5 x 10</a:t>
            </a:r>
            <a:r>
              <a:rPr lang="en-US" sz="2400" baseline="30000" dirty="0">
                <a:solidFill>
                  <a:schemeClr val="bg1"/>
                </a:solidFill>
              </a:rPr>
              <a:t>-5</a:t>
            </a:r>
            <a:r>
              <a:rPr lang="en-US" sz="2400" dirty="0">
                <a:solidFill>
                  <a:schemeClr val="bg1"/>
                </a:solidFill>
              </a:rPr>
              <a:t>)</a:t>
            </a:r>
          </a:p>
          <a:p>
            <a:pPr marL="285750" indent="-285750">
              <a:buFont typeface="Arial" panose="020B0604020202020204" pitchFamily="34" charset="0"/>
              <a:buChar char="•"/>
            </a:pPr>
            <a:r>
              <a:rPr lang="en-US" sz="2400" dirty="0">
                <a:solidFill>
                  <a:schemeClr val="bg1"/>
                </a:solidFill>
              </a:rPr>
              <a:t>No obvious correlation</a:t>
            </a:r>
          </a:p>
        </p:txBody>
      </p:sp>
      <p:pic>
        <p:nvPicPr>
          <p:cNvPr id="8" name="Picture 7">
            <a:extLst>
              <a:ext uri="{FF2B5EF4-FFF2-40B4-BE49-F238E27FC236}">
                <a16:creationId xmlns:a16="http://schemas.microsoft.com/office/drawing/2014/main" id="{FAC2B457-9C41-415A-8982-0B480282A9DE}"/>
              </a:ext>
            </a:extLst>
          </p:cNvPr>
          <p:cNvPicPr>
            <a:picLocks noChangeAspect="1"/>
          </p:cNvPicPr>
          <p:nvPr/>
        </p:nvPicPr>
        <p:blipFill>
          <a:blip r:embed="rId4"/>
          <a:stretch>
            <a:fillRect/>
          </a:stretch>
        </p:blipFill>
        <p:spPr>
          <a:xfrm>
            <a:off x="2561534" y="1237389"/>
            <a:ext cx="7093315" cy="3105310"/>
          </a:xfrm>
          <a:prstGeom prst="rect">
            <a:avLst/>
          </a:prstGeom>
        </p:spPr>
      </p:pic>
      <p:sp>
        <p:nvSpPr>
          <p:cNvPr id="9" name="Rectangle 8">
            <a:extLst>
              <a:ext uri="{FF2B5EF4-FFF2-40B4-BE49-F238E27FC236}">
                <a16:creationId xmlns:a16="http://schemas.microsoft.com/office/drawing/2014/main" id="{5C8CCB69-1525-4B77-81B7-A2F2665326DD}"/>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3020035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5EA7C53-AC98-9149-9817-C01B2A1AFCE4}"/>
              </a:ext>
            </a:extLst>
          </p:cNvPr>
          <p:cNvSpPr/>
          <p:nvPr/>
        </p:nvSpPr>
        <p:spPr>
          <a:xfrm>
            <a:off x="0" y="-62073"/>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6AB0905-BB3E-6245-8057-2DB8DCC3D606}"/>
              </a:ext>
            </a:extLst>
          </p:cNvPr>
          <p:cNvSpPr/>
          <p:nvPr/>
        </p:nvSpPr>
        <p:spPr>
          <a:xfrm>
            <a:off x="85344" y="255507"/>
            <a:ext cx="12021312" cy="523220"/>
          </a:xfrm>
          <a:prstGeom prst="rect">
            <a:avLst/>
          </a:prstGeom>
        </p:spPr>
        <p:txBody>
          <a:bodyPr wrap="square">
            <a:spAutoFit/>
          </a:bodyPr>
          <a:lstStyle/>
          <a:p>
            <a:r>
              <a:rPr lang="en-CA" sz="2800" b="1" dirty="0">
                <a:solidFill>
                  <a:schemeClr val="bg1"/>
                </a:solidFill>
                <a:latin typeface="Avenir Next" panose="020B0503020202020204" pitchFamily="34" charset="0"/>
              </a:rPr>
              <a:t>Conclusion</a:t>
            </a:r>
          </a:p>
        </p:txBody>
      </p:sp>
      <p:sp>
        <p:nvSpPr>
          <p:cNvPr id="8" name="Rectangle 7">
            <a:extLst>
              <a:ext uri="{FF2B5EF4-FFF2-40B4-BE49-F238E27FC236}">
                <a16:creationId xmlns:a16="http://schemas.microsoft.com/office/drawing/2014/main" id="{53A9FBFA-0E28-0241-BBE7-E112308E00CB}"/>
              </a:ext>
            </a:extLst>
          </p:cNvPr>
          <p:cNvSpPr/>
          <p:nvPr/>
        </p:nvSpPr>
        <p:spPr>
          <a:xfrm>
            <a:off x="170688" y="1094416"/>
            <a:ext cx="11788140" cy="5373932"/>
          </a:xfrm>
          <a:prstGeom prst="rect">
            <a:avLst/>
          </a:prstGeom>
          <a:solidFill>
            <a:srgbClr val="FFFFFF">
              <a:alpha val="3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F87894EC-582C-B14C-8540-07C3C3D4986B}"/>
              </a:ext>
            </a:extLst>
          </p:cNvPr>
          <p:cNvSpPr/>
          <p:nvPr/>
        </p:nvSpPr>
        <p:spPr>
          <a:xfrm>
            <a:off x="275409" y="2498101"/>
            <a:ext cx="5891022" cy="3123932"/>
          </a:xfrm>
          <a:prstGeom prst="rect">
            <a:avLst/>
          </a:prstGeom>
        </p:spPr>
        <p:txBody>
          <a:bodyPr wrap="square">
            <a:spAutoFit/>
          </a:bodyPr>
          <a:lstStyle/>
          <a:p>
            <a:pPr>
              <a:spcAft>
                <a:spcPts val="600"/>
              </a:spcAft>
            </a:pPr>
            <a:r>
              <a:rPr lang="en-US" sz="2400" dirty="0">
                <a:solidFill>
                  <a:schemeClr val="bg1"/>
                </a:solidFill>
                <a:latin typeface="Avenir Next" panose="020B0503020202020204" pitchFamily="34" charset="0"/>
              </a:rPr>
              <a:t>If we had more time to research, we would:</a:t>
            </a:r>
          </a:p>
          <a:p>
            <a:pPr marL="285750" indent="-285750">
              <a:buFont typeface="Arial" panose="020B0604020202020204" pitchFamily="34" charset="0"/>
              <a:buChar char="•"/>
            </a:pPr>
            <a:r>
              <a:rPr lang="en-US" sz="2400" dirty="0">
                <a:solidFill>
                  <a:schemeClr val="bg1"/>
                </a:solidFill>
                <a:latin typeface="Avenir Next" panose="020B0503020202020204" pitchFamily="34" charset="0"/>
              </a:rPr>
              <a:t>Research populations densities, </a:t>
            </a:r>
          </a:p>
          <a:p>
            <a:pPr marL="285750" indent="-285750">
              <a:buFont typeface="Arial" panose="020B0604020202020204" pitchFamily="34" charset="0"/>
              <a:buChar char="•"/>
            </a:pPr>
            <a:r>
              <a:rPr lang="en-US" sz="2400" dirty="0">
                <a:solidFill>
                  <a:schemeClr val="bg1"/>
                </a:solidFill>
                <a:latin typeface="Avenir Next" panose="020B0503020202020204" pitchFamily="34" charset="0"/>
              </a:rPr>
              <a:t>Compare with weather conditions,</a:t>
            </a:r>
          </a:p>
          <a:p>
            <a:pPr marL="285750" indent="-285750">
              <a:buFont typeface="Arial" panose="020B0604020202020204" pitchFamily="34" charset="0"/>
              <a:buChar char="•"/>
            </a:pPr>
            <a:r>
              <a:rPr lang="en-US" sz="2400" dirty="0">
                <a:solidFill>
                  <a:schemeClr val="bg1"/>
                </a:solidFill>
                <a:latin typeface="Avenir Next" panose="020B0503020202020204" pitchFamily="34" charset="0"/>
              </a:rPr>
              <a:t>Compare with alcohol consumption,</a:t>
            </a:r>
          </a:p>
          <a:p>
            <a:pPr marL="285750" indent="-285750">
              <a:buFont typeface="Arial" panose="020B0604020202020204" pitchFamily="34" charset="0"/>
              <a:buChar char="•"/>
            </a:pPr>
            <a:r>
              <a:rPr lang="en-US" sz="2400" dirty="0">
                <a:solidFill>
                  <a:schemeClr val="bg1"/>
                </a:solidFill>
                <a:latin typeface="Avenir Next" panose="020B0503020202020204" pitchFamily="34" charset="0"/>
              </a:rPr>
              <a:t>Time of year/week,</a:t>
            </a:r>
          </a:p>
          <a:p>
            <a:pPr marL="285750" indent="-285750">
              <a:buFont typeface="Arial" panose="020B0604020202020204" pitchFamily="34" charset="0"/>
              <a:buChar char="•"/>
            </a:pPr>
            <a:r>
              <a:rPr lang="en-US" sz="2400" dirty="0">
                <a:solidFill>
                  <a:schemeClr val="bg1"/>
                </a:solidFill>
                <a:latin typeface="Avenir Next" panose="020B0503020202020204" pitchFamily="34" charset="0"/>
              </a:rPr>
              <a:t>Human behavior,</a:t>
            </a:r>
          </a:p>
          <a:p>
            <a:pPr marL="285750" indent="-285750">
              <a:buFont typeface="Arial" panose="020B0604020202020204" pitchFamily="34" charset="0"/>
              <a:buChar char="•"/>
            </a:pPr>
            <a:r>
              <a:rPr lang="en-US" sz="2400" dirty="0">
                <a:solidFill>
                  <a:schemeClr val="bg1"/>
                </a:solidFill>
                <a:latin typeface="Avenir Next" panose="020B0503020202020204" pitchFamily="34" charset="0"/>
              </a:rPr>
              <a:t>Broaden the scope from just Ontario to the world</a:t>
            </a:r>
          </a:p>
        </p:txBody>
      </p:sp>
      <p:sp>
        <p:nvSpPr>
          <p:cNvPr id="9" name="Rectangle 8">
            <a:extLst>
              <a:ext uri="{FF2B5EF4-FFF2-40B4-BE49-F238E27FC236}">
                <a16:creationId xmlns:a16="http://schemas.microsoft.com/office/drawing/2014/main" id="{BE3948CD-D18A-924D-AC23-DBFA3A439E9D}"/>
              </a:ext>
            </a:extLst>
          </p:cNvPr>
          <p:cNvSpPr/>
          <p:nvPr/>
        </p:nvSpPr>
        <p:spPr>
          <a:xfrm>
            <a:off x="233172" y="1206191"/>
            <a:ext cx="9162288" cy="830997"/>
          </a:xfrm>
          <a:prstGeom prst="rect">
            <a:avLst/>
          </a:prstGeom>
        </p:spPr>
        <p:txBody>
          <a:bodyPr wrap="square">
            <a:spAutoFit/>
          </a:bodyPr>
          <a:lstStyle/>
          <a:p>
            <a:pPr>
              <a:spcAft>
                <a:spcPts val="600"/>
              </a:spcAft>
            </a:pPr>
            <a:r>
              <a:rPr lang="en-US" sz="2400" dirty="0">
                <a:solidFill>
                  <a:schemeClr val="bg1"/>
                </a:solidFill>
                <a:latin typeface="Avenir Next" panose="020B0503020202020204" pitchFamily="34" charset="0"/>
              </a:rPr>
              <a:t>Mixed results, no absolute clear correlation between airplanes and UFO sightings. Unidentified Flying Objects will indeed stay unidentified!</a:t>
            </a:r>
          </a:p>
        </p:txBody>
      </p:sp>
      <p:pic>
        <p:nvPicPr>
          <p:cNvPr id="3" name="Picture 2">
            <a:extLst>
              <a:ext uri="{FF2B5EF4-FFF2-40B4-BE49-F238E27FC236}">
                <a16:creationId xmlns:a16="http://schemas.microsoft.com/office/drawing/2014/main" id="{C11CB3F4-7ABE-AC41-91AF-1C976CF6E872}"/>
              </a:ext>
            </a:extLst>
          </p:cNvPr>
          <p:cNvPicPr>
            <a:picLocks noChangeAspect="1"/>
          </p:cNvPicPr>
          <p:nvPr/>
        </p:nvPicPr>
        <p:blipFill rotWithShape="1">
          <a:blip r:embed="rId5"/>
          <a:srcRect l="7967" r="4768"/>
          <a:stretch/>
        </p:blipFill>
        <p:spPr>
          <a:xfrm>
            <a:off x="6537198" y="2148964"/>
            <a:ext cx="5127063" cy="3916879"/>
          </a:xfrm>
          <a:prstGeom prst="rect">
            <a:avLst/>
          </a:prstGeom>
        </p:spPr>
      </p:pic>
      <p:sp>
        <p:nvSpPr>
          <p:cNvPr id="10" name="Rectangle 9">
            <a:extLst>
              <a:ext uri="{FF2B5EF4-FFF2-40B4-BE49-F238E27FC236}">
                <a16:creationId xmlns:a16="http://schemas.microsoft.com/office/drawing/2014/main" id="{F3E5CFC8-43B4-46DF-BBCE-4C1302AA1AE7}"/>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299980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5EA7C53-AC98-9149-9817-C01B2A1AFCE4}"/>
              </a:ext>
            </a:extLst>
          </p:cNvPr>
          <p:cNvSpPr/>
          <p:nvPr/>
        </p:nvSpPr>
        <p:spPr>
          <a:xfrm>
            <a:off x="0" y="-62073"/>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6AB0905-BB3E-6245-8057-2DB8DCC3D606}"/>
              </a:ext>
            </a:extLst>
          </p:cNvPr>
          <p:cNvSpPr/>
          <p:nvPr/>
        </p:nvSpPr>
        <p:spPr>
          <a:xfrm>
            <a:off x="85344" y="255507"/>
            <a:ext cx="12021312" cy="523220"/>
          </a:xfrm>
          <a:prstGeom prst="rect">
            <a:avLst/>
          </a:prstGeom>
        </p:spPr>
        <p:txBody>
          <a:bodyPr wrap="square">
            <a:spAutoFit/>
          </a:bodyPr>
          <a:lstStyle/>
          <a:p>
            <a:r>
              <a:rPr lang="en-CA" sz="2800" b="1" dirty="0">
                <a:solidFill>
                  <a:schemeClr val="bg1"/>
                </a:solidFill>
                <a:latin typeface="Avenir Next" panose="020B0503020202020204" pitchFamily="34" charset="0"/>
              </a:rPr>
              <a:t>References</a:t>
            </a:r>
          </a:p>
        </p:txBody>
      </p:sp>
      <p:sp>
        <p:nvSpPr>
          <p:cNvPr id="8" name="Rectangle 7">
            <a:extLst>
              <a:ext uri="{FF2B5EF4-FFF2-40B4-BE49-F238E27FC236}">
                <a16:creationId xmlns:a16="http://schemas.microsoft.com/office/drawing/2014/main" id="{53A9FBFA-0E28-0241-BBE7-E112308E00CB}"/>
              </a:ext>
            </a:extLst>
          </p:cNvPr>
          <p:cNvSpPr/>
          <p:nvPr/>
        </p:nvSpPr>
        <p:spPr>
          <a:xfrm>
            <a:off x="170688" y="1094416"/>
            <a:ext cx="11788140" cy="5373932"/>
          </a:xfrm>
          <a:prstGeom prst="rect">
            <a:avLst/>
          </a:prstGeom>
          <a:solidFill>
            <a:srgbClr val="FFFFFF">
              <a:alpha val="3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000" u="sng" dirty="0">
                <a:solidFill>
                  <a:schemeClr val="bg1"/>
                </a:solidFill>
                <a:hlinkClick r:id="rId4">
                  <a:extLst>
                    <a:ext uri="{A12FA001-AC4F-418D-AE19-62706E023703}">
                      <ahyp:hlinkClr xmlns:ahyp="http://schemas.microsoft.com/office/drawing/2018/hyperlinkcolor" val="tx"/>
                    </a:ext>
                  </a:extLst>
                </a:hlinkClick>
              </a:rPr>
              <a:t>1) https://www.icao.int/safety/iStars/Pages/API-Data-Service.aspx</a:t>
            </a:r>
            <a:endParaRPr lang="en-US" sz="2000" dirty="0">
              <a:solidFill>
                <a:schemeClr val="bg1"/>
              </a:solidFill>
            </a:endParaRPr>
          </a:p>
          <a:p>
            <a:r>
              <a:rPr lang="en-US" sz="2000" dirty="0"/>
              <a:t> Airport Departure Statistics - Statistics on scheduled commercial departures and connections by airport since 2003</a:t>
            </a:r>
          </a:p>
          <a:p>
            <a:endParaRPr lang="en-US" sz="2000" dirty="0"/>
          </a:p>
          <a:p>
            <a:pPr fontAlgn="base"/>
            <a:r>
              <a:rPr lang="en-US" sz="2000" u="sng" dirty="0">
                <a:solidFill>
                  <a:schemeClr val="bg1"/>
                </a:solidFill>
                <a:hlinkClick r:id="rId5">
                  <a:extLst>
                    <a:ext uri="{A12FA001-AC4F-418D-AE19-62706E023703}">
                      <ahyp:hlinkClr xmlns:ahyp="http://schemas.microsoft.com/office/drawing/2018/hyperlinkcolor" val="tx"/>
                    </a:ext>
                  </a:extLst>
                </a:hlinkClick>
              </a:rPr>
              <a:t> 2) http://ufo-api.herokuapp.com/api#home</a:t>
            </a:r>
            <a:endParaRPr lang="en-US" sz="2000" u="sng" dirty="0">
              <a:solidFill>
                <a:schemeClr val="bg1"/>
              </a:solidFill>
            </a:endParaRPr>
          </a:p>
          <a:p>
            <a:pPr fontAlgn="base"/>
            <a:r>
              <a:rPr lang="en-US" sz="2000" dirty="0"/>
              <a:t>The UFO API is a collection of UFO Sightings served through an API.</a:t>
            </a:r>
          </a:p>
          <a:p>
            <a:r>
              <a:rPr lang="en-US" sz="2000" dirty="0"/>
              <a:t>The original dataset is coming from </a:t>
            </a:r>
            <a:r>
              <a:rPr lang="en-US" sz="2000" u="sng" dirty="0">
                <a:solidFill>
                  <a:schemeClr val="bg1"/>
                </a:solidFill>
                <a:hlinkClick r:id="rId6">
                  <a:extLst>
                    <a:ext uri="{A12FA001-AC4F-418D-AE19-62706E023703}">
                      <ahyp:hlinkClr xmlns:ahyp="http://schemas.microsoft.com/office/drawing/2018/hyperlinkcolor" val="tx"/>
                    </a:ext>
                  </a:extLst>
                </a:hlinkClick>
              </a:rPr>
              <a:t>The National UFO Reporting Center</a:t>
            </a:r>
            <a:r>
              <a:rPr lang="en-US" sz="2000" dirty="0">
                <a:solidFill>
                  <a:schemeClr val="bg1"/>
                </a:solidFill>
              </a:rPr>
              <a:t>. </a:t>
            </a:r>
            <a:r>
              <a:rPr lang="en-US" sz="2000" dirty="0"/>
              <a:t>The data has been modified and augmented with location data, to allow location based searches. Note that the returned location data is in (</a:t>
            </a:r>
            <a:r>
              <a:rPr lang="en-US" sz="2000" dirty="0" err="1"/>
              <a:t>lon</a:t>
            </a:r>
            <a:r>
              <a:rPr lang="en-US" sz="2000" dirty="0"/>
              <a:t>, </a:t>
            </a:r>
            <a:r>
              <a:rPr lang="en-US" sz="2000" dirty="0" err="1"/>
              <a:t>lat</a:t>
            </a:r>
            <a:r>
              <a:rPr lang="en-US" sz="2000" dirty="0"/>
              <a:t>) format. </a:t>
            </a:r>
          </a:p>
          <a:p>
            <a:endParaRPr lang="en-US" sz="2000" dirty="0"/>
          </a:p>
          <a:p>
            <a:r>
              <a:rPr lang="en-US" sz="2000" dirty="0"/>
              <a:t>3)Google maps API</a:t>
            </a:r>
          </a:p>
          <a:p>
            <a:r>
              <a:rPr lang="en-US" sz="2000" dirty="0"/>
              <a:t>Used to get latitudes, longitudes and names of Airports</a:t>
            </a:r>
          </a:p>
          <a:p>
            <a:br>
              <a:rPr lang="en-US" sz="2000" dirty="0"/>
            </a:br>
            <a:endParaRPr lang="en-US" sz="2000" dirty="0"/>
          </a:p>
        </p:txBody>
      </p:sp>
      <p:sp>
        <p:nvSpPr>
          <p:cNvPr id="10" name="Rectangle 9">
            <a:extLst>
              <a:ext uri="{FF2B5EF4-FFF2-40B4-BE49-F238E27FC236}">
                <a16:creationId xmlns:a16="http://schemas.microsoft.com/office/drawing/2014/main" id="{F3E5CFC8-43B4-46DF-BBCE-4C1302AA1AE7}"/>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309098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ky filled with lots of smoke&#10;&#10;Description automatically generated">
            <a:extLst>
              <a:ext uri="{FF2B5EF4-FFF2-40B4-BE49-F238E27FC236}">
                <a16:creationId xmlns:a16="http://schemas.microsoft.com/office/drawing/2014/main" id="{B5B33C66-2C87-0A4A-ACA2-679FFD52E18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 r="19235"/>
          <a:stretch/>
        </p:blipFill>
        <p:spPr>
          <a:xfrm>
            <a:off x="4352545" y="-2"/>
            <a:ext cx="7839454" cy="6858001"/>
          </a:xfrm>
          <a:prstGeom prst="rect">
            <a:avLst/>
          </a:prstGeom>
        </p:spPr>
      </p:pic>
      <p:sp>
        <p:nvSpPr>
          <p:cNvPr id="4" name="TextBox 3">
            <a:extLst>
              <a:ext uri="{FF2B5EF4-FFF2-40B4-BE49-F238E27FC236}">
                <a16:creationId xmlns:a16="http://schemas.microsoft.com/office/drawing/2014/main" id="{6FCB0E32-BFC5-334F-AEC6-07D035AA008C}"/>
              </a:ext>
            </a:extLst>
          </p:cNvPr>
          <p:cNvSpPr txBox="1"/>
          <p:nvPr/>
        </p:nvSpPr>
        <p:spPr>
          <a:xfrm>
            <a:off x="4558522" y="4546956"/>
            <a:ext cx="6833425" cy="646331"/>
          </a:xfrm>
          <a:prstGeom prst="rect">
            <a:avLst/>
          </a:prstGeom>
          <a:noFill/>
        </p:spPr>
        <p:txBody>
          <a:bodyPr wrap="square" rtlCol="0">
            <a:spAutoFit/>
          </a:bodyPr>
          <a:lstStyle/>
          <a:p>
            <a:r>
              <a:rPr lang="en-US" dirty="0">
                <a:solidFill>
                  <a:schemeClr val="bg1"/>
                </a:solidFill>
                <a:latin typeface="Avenir Next" panose="020B0503020202020204" pitchFamily="34" charset="0"/>
              </a:rPr>
              <a:t>If UFO’s are not airplanes then there should be no correlation between UFO sightings and flight activity. </a:t>
            </a:r>
          </a:p>
        </p:txBody>
      </p:sp>
      <p:pic>
        <p:nvPicPr>
          <p:cNvPr id="6" name="Picture 5" descr="A sky filled with lots of smoke&#10;&#10;Description automatically generated">
            <a:extLst>
              <a:ext uri="{FF2B5EF4-FFF2-40B4-BE49-F238E27FC236}">
                <a16:creationId xmlns:a16="http://schemas.microsoft.com/office/drawing/2014/main" id="{F0527D23-D74D-A340-8B41-8816BD421E95}"/>
              </a:ext>
            </a:extLst>
          </p:cNvPr>
          <p:cNvPicPr>
            <a:picLocks noChangeAspect="1"/>
          </p:cNvPicPr>
          <p:nvPr/>
        </p:nvPicPr>
        <p:blipFill rotWithShape="1">
          <a:blip r:embed="rId4"/>
          <a:srcRect l="26502" r="31118"/>
          <a:stretch/>
        </p:blipFill>
        <p:spPr>
          <a:xfrm>
            <a:off x="1" y="0"/>
            <a:ext cx="4352544" cy="6857999"/>
          </a:xfrm>
          <a:prstGeom prst="rect">
            <a:avLst/>
          </a:prstGeom>
        </p:spPr>
      </p:pic>
      <p:sp>
        <p:nvSpPr>
          <p:cNvPr id="7" name="Rectangle 6">
            <a:extLst>
              <a:ext uri="{FF2B5EF4-FFF2-40B4-BE49-F238E27FC236}">
                <a16:creationId xmlns:a16="http://schemas.microsoft.com/office/drawing/2014/main" id="{94450A5C-2A9B-B74E-9BA7-0D35A86E7977}"/>
              </a:ext>
            </a:extLst>
          </p:cNvPr>
          <p:cNvSpPr/>
          <p:nvPr/>
        </p:nvSpPr>
        <p:spPr>
          <a:xfrm>
            <a:off x="4558522" y="2164080"/>
            <a:ext cx="6833426" cy="646331"/>
          </a:xfrm>
          <a:prstGeom prst="rect">
            <a:avLst/>
          </a:prstGeom>
        </p:spPr>
        <p:txBody>
          <a:bodyPr wrap="square">
            <a:spAutoFit/>
          </a:bodyPr>
          <a:lstStyle/>
          <a:p>
            <a:r>
              <a:rPr lang="en-US" dirty="0">
                <a:solidFill>
                  <a:schemeClr val="bg1"/>
                </a:solidFill>
                <a:latin typeface="Avenir Next" panose="020B0503020202020204" pitchFamily="34" charset="0"/>
              </a:rPr>
              <a:t>If UFO’s are airplanes then there should be a correlation between UFO sightings and flight activity.</a:t>
            </a:r>
          </a:p>
        </p:txBody>
      </p:sp>
      <p:sp>
        <p:nvSpPr>
          <p:cNvPr id="8" name="Rectangle 7">
            <a:extLst>
              <a:ext uri="{FF2B5EF4-FFF2-40B4-BE49-F238E27FC236}">
                <a16:creationId xmlns:a16="http://schemas.microsoft.com/office/drawing/2014/main" id="{461481D5-C6BB-FA44-9D16-52BB5CB92BD4}"/>
              </a:ext>
            </a:extLst>
          </p:cNvPr>
          <p:cNvSpPr/>
          <p:nvPr/>
        </p:nvSpPr>
        <p:spPr>
          <a:xfrm>
            <a:off x="4517325" y="1564648"/>
            <a:ext cx="1859805" cy="461665"/>
          </a:xfrm>
          <a:prstGeom prst="rect">
            <a:avLst/>
          </a:prstGeom>
        </p:spPr>
        <p:txBody>
          <a:bodyPr wrap="none">
            <a:spAutoFit/>
          </a:bodyPr>
          <a:lstStyle/>
          <a:p>
            <a:r>
              <a:rPr lang="en-US" sz="2400" b="1" dirty="0">
                <a:solidFill>
                  <a:schemeClr val="bg1"/>
                </a:solidFill>
                <a:latin typeface="Avenir Next" panose="020B0503020202020204" pitchFamily="34" charset="0"/>
              </a:rPr>
              <a:t>Hypothesis</a:t>
            </a:r>
            <a:endParaRPr lang="en-US" sz="2400" b="1" dirty="0">
              <a:solidFill>
                <a:schemeClr val="bg1"/>
              </a:solidFill>
            </a:endParaRPr>
          </a:p>
        </p:txBody>
      </p:sp>
      <p:sp>
        <p:nvSpPr>
          <p:cNvPr id="9" name="Rectangle 8">
            <a:extLst>
              <a:ext uri="{FF2B5EF4-FFF2-40B4-BE49-F238E27FC236}">
                <a16:creationId xmlns:a16="http://schemas.microsoft.com/office/drawing/2014/main" id="{198F1024-D9D7-3741-975E-BCD1F2CBB419}"/>
              </a:ext>
            </a:extLst>
          </p:cNvPr>
          <p:cNvSpPr/>
          <p:nvPr/>
        </p:nvSpPr>
        <p:spPr>
          <a:xfrm>
            <a:off x="4517325" y="3941879"/>
            <a:ext cx="2731838" cy="461665"/>
          </a:xfrm>
          <a:prstGeom prst="rect">
            <a:avLst/>
          </a:prstGeom>
        </p:spPr>
        <p:txBody>
          <a:bodyPr wrap="none">
            <a:spAutoFit/>
          </a:bodyPr>
          <a:lstStyle/>
          <a:p>
            <a:r>
              <a:rPr lang="en-US" sz="2400" b="1" dirty="0">
                <a:solidFill>
                  <a:schemeClr val="bg1"/>
                </a:solidFill>
                <a:latin typeface="Avenir Next" panose="020B0503020202020204" pitchFamily="34" charset="0"/>
              </a:rPr>
              <a:t>Null Hypothesis </a:t>
            </a:r>
          </a:p>
        </p:txBody>
      </p:sp>
      <p:sp>
        <p:nvSpPr>
          <p:cNvPr id="10" name="Rectangle 9">
            <a:extLst>
              <a:ext uri="{FF2B5EF4-FFF2-40B4-BE49-F238E27FC236}">
                <a16:creationId xmlns:a16="http://schemas.microsoft.com/office/drawing/2014/main" id="{5AFD2DEE-A157-7D43-87DF-23D4C89092FF}"/>
              </a:ext>
            </a:extLst>
          </p:cNvPr>
          <p:cNvSpPr/>
          <p:nvPr/>
        </p:nvSpPr>
        <p:spPr>
          <a:xfrm>
            <a:off x="3755136" y="1243584"/>
            <a:ext cx="7595616" cy="1840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CBEBBD-8DFC-054D-8637-23999D61EFDA}"/>
              </a:ext>
            </a:extLst>
          </p:cNvPr>
          <p:cNvSpPr/>
          <p:nvPr/>
        </p:nvSpPr>
        <p:spPr>
          <a:xfrm>
            <a:off x="3755136" y="3669792"/>
            <a:ext cx="7595616" cy="18409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D027931-AE6B-E742-9CC0-97D9A29F7BD2}"/>
              </a:ext>
            </a:extLst>
          </p:cNvPr>
          <p:cNvCxnSpPr>
            <a:cxnSpLocks/>
          </p:cNvCxnSpPr>
          <p:nvPr/>
        </p:nvCxnSpPr>
        <p:spPr>
          <a:xfrm>
            <a:off x="4352545" y="-1"/>
            <a:ext cx="0" cy="685800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950ED4C-7D44-4E40-B2EB-79594491DC57}"/>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2938504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night sky, nature, dark&#10;&#10;Description automatically generated">
            <a:extLst>
              <a:ext uri="{FF2B5EF4-FFF2-40B4-BE49-F238E27FC236}">
                <a16:creationId xmlns:a16="http://schemas.microsoft.com/office/drawing/2014/main" id="{8CA9F6EE-023B-644E-B60C-A99EDEE9E3E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6471A0E-8A25-AB4C-8C12-4C224C070B2E}"/>
              </a:ext>
            </a:extLst>
          </p:cNvPr>
          <p:cNvSpPr/>
          <p:nvPr/>
        </p:nvSpPr>
        <p:spPr>
          <a:xfrm>
            <a:off x="1048512" y="1614994"/>
            <a:ext cx="10399776" cy="461665"/>
          </a:xfrm>
          <a:prstGeom prst="rect">
            <a:avLst/>
          </a:prstGeom>
        </p:spPr>
        <p:txBody>
          <a:bodyPr wrap="square">
            <a:spAutoFit/>
          </a:bodyPr>
          <a:lstStyle/>
          <a:p>
            <a:r>
              <a:rPr lang="en-CA" sz="2400" dirty="0">
                <a:solidFill>
                  <a:schemeClr val="bg1"/>
                </a:solidFill>
                <a:latin typeface="Avenir Next" panose="020B0503020202020204" pitchFamily="34" charset="0"/>
              </a:rPr>
              <a:t>Does the proximity to airports influence the number of UFO sightings?</a:t>
            </a:r>
            <a:endParaRPr lang="en-US" sz="2400" dirty="0">
              <a:solidFill>
                <a:schemeClr val="bg1"/>
              </a:solidFill>
              <a:latin typeface="Avenir Next" panose="020B0503020202020204" pitchFamily="34" charset="0"/>
            </a:endParaRPr>
          </a:p>
        </p:txBody>
      </p:sp>
      <p:sp>
        <p:nvSpPr>
          <p:cNvPr id="5" name="Rectangle 4">
            <a:extLst>
              <a:ext uri="{FF2B5EF4-FFF2-40B4-BE49-F238E27FC236}">
                <a16:creationId xmlns:a16="http://schemas.microsoft.com/office/drawing/2014/main" id="{E06F4217-D1C3-BC4A-BD79-8C804BC614DC}"/>
              </a:ext>
            </a:extLst>
          </p:cNvPr>
          <p:cNvSpPr/>
          <p:nvPr/>
        </p:nvSpPr>
        <p:spPr>
          <a:xfrm>
            <a:off x="1048512" y="2947046"/>
            <a:ext cx="9040368" cy="461665"/>
          </a:xfrm>
          <a:prstGeom prst="rect">
            <a:avLst/>
          </a:prstGeom>
        </p:spPr>
        <p:txBody>
          <a:bodyPr wrap="square">
            <a:spAutoFit/>
          </a:bodyPr>
          <a:lstStyle/>
          <a:p>
            <a:r>
              <a:rPr lang="en-CA" sz="2400" dirty="0">
                <a:solidFill>
                  <a:schemeClr val="bg1"/>
                </a:solidFill>
                <a:latin typeface="Avenir Next" panose="020B0503020202020204" pitchFamily="34" charset="0"/>
              </a:rPr>
              <a:t>Does local flight traffic contribute to the number of UFO sightings?</a:t>
            </a:r>
            <a:endParaRPr lang="en-US" sz="2400" dirty="0">
              <a:solidFill>
                <a:schemeClr val="bg1"/>
              </a:solidFill>
              <a:latin typeface="Avenir Next" panose="020B0503020202020204" pitchFamily="34" charset="0"/>
            </a:endParaRPr>
          </a:p>
        </p:txBody>
      </p:sp>
      <p:sp>
        <p:nvSpPr>
          <p:cNvPr id="6" name="Rectangle 5">
            <a:extLst>
              <a:ext uri="{FF2B5EF4-FFF2-40B4-BE49-F238E27FC236}">
                <a16:creationId xmlns:a16="http://schemas.microsoft.com/office/drawing/2014/main" id="{FD3A083D-923A-634B-AEBA-87F31023AA96}"/>
              </a:ext>
            </a:extLst>
          </p:cNvPr>
          <p:cNvSpPr/>
          <p:nvPr/>
        </p:nvSpPr>
        <p:spPr>
          <a:xfrm>
            <a:off x="1048512" y="4370678"/>
            <a:ext cx="11033760" cy="830997"/>
          </a:xfrm>
          <a:prstGeom prst="rect">
            <a:avLst/>
          </a:prstGeom>
        </p:spPr>
        <p:txBody>
          <a:bodyPr wrap="square">
            <a:spAutoFit/>
          </a:bodyPr>
          <a:lstStyle/>
          <a:p>
            <a:r>
              <a:rPr lang="en-CA" sz="2400" dirty="0">
                <a:solidFill>
                  <a:schemeClr val="bg1"/>
                </a:solidFill>
                <a:latin typeface="Avenir Next" panose="020B0503020202020204" pitchFamily="34" charset="0"/>
              </a:rPr>
              <a:t>Does the change in flight traffic over time influence the number of UFO sightings over </a:t>
            </a:r>
          </a:p>
          <a:p>
            <a:r>
              <a:rPr lang="en-CA" sz="2400" dirty="0">
                <a:solidFill>
                  <a:schemeClr val="bg1"/>
                </a:solidFill>
                <a:latin typeface="Avenir Next" panose="020B0503020202020204" pitchFamily="34" charset="0"/>
              </a:rPr>
              <a:t>the same period?</a:t>
            </a:r>
          </a:p>
        </p:txBody>
      </p:sp>
      <p:pic>
        <p:nvPicPr>
          <p:cNvPr id="9" name="Picture 8">
            <a:extLst>
              <a:ext uri="{FF2B5EF4-FFF2-40B4-BE49-F238E27FC236}">
                <a16:creationId xmlns:a16="http://schemas.microsoft.com/office/drawing/2014/main" id="{AF1831D7-EA6A-6B47-B9A7-8C4947562657}"/>
              </a:ext>
            </a:extLst>
          </p:cNvPr>
          <p:cNvPicPr>
            <a:picLocks noChangeAspect="1"/>
          </p:cNvPicPr>
          <p:nvPr/>
        </p:nvPicPr>
        <p:blipFill>
          <a:blip r:embed="rId4">
            <a:biLevel thresh="25000"/>
          </a:blip>
          <a:stretch>
            <a:fillRect/>
          </a:stretch>
        </p:blipFill>
        <p:spPr>
          <a:xfrm>
            <a:off x="414528" y="1545660"/>
            <a:ext cx="508000" cy="508000"/>
          </a:xfrm>
          <a:prstGeom prst="rect">
            <a:avLst/>
          </a:prstGeom>
        </p:spPr>
      </p:pic>
      <p:pic>
        <p:nvPicPr>
          <p:cNvPr id="10" name="Picture 9">
            <a:extLst>
              <a:ext uri="{FF2B5EF4-FFF2-40B4-BE49-F238E27FC236}">
                <a16:creationId xmlns:a16="http://schemas.microsoft.com/office/drawing/2014/main" id="{CD84A3F4-8BD6-9848-ADA2-37DF00220F5A}"/>
              </a:ext>
            </a:extLst>
          </p:cNvPr>
          <p:cNvPicPr>
            <a:picLocks noChangeAspect="1"/>
          </p:cNvPicPr>
          <p:nvPr/>
        </p:nvPicPr>
        <p:blipFill>
          <a:blip r:embed="rId4">
            <a:biLevel thresh="25000"/>
          </a:blip>
          <a:stretch>
            <a:fillRect/>
          </a:stretch>
        </p:blipFill>
        <p:spPr>
          <a:xfrm>
            <a:off x="414528" y="2877712"/>
            <a:ext cx="508000" cy="508000"/>
          </a:xfrm>
          <a:prstGeom prst="rect">
            <a:avLst/>
          </a:prstGeom>
        </p:spPr>
      </p:pic>
      <p:pic>
        <p:nvPicPr>
          <p:cNvPr id="11" name="Picture 10">
            <a:extLst>
              <a:ext uri="{FF2B5EF4-FFF2-40B4-BE49-F238E27FC236}">
                <a16:creationId xmlns:a16="http://schemas.microsoft.com/office/drawing/2014/main" id="{0FFC1BA6-6502-9A43-B903-0B53C3025015}"/>
              </a:ext>
            </a:extLst>
          </p:cNvPr>
          <p:cNvPicPr>
            <a:picLocks noChangeAspect="1"/>
          </p:cNvPicPr>
          <p:nvPr/>
        </p:nvPicPr>
        <p:blipFill>
          <a:blip r:embed="rId4">
            <a:biLevel thresh="25000"/>
          </a:blip>
          <a:stretch>
            <a:fillRect/>
          </a:stretch>
        </p:blipFill>
        <p:spPr>
          <a:xfrm>
            <a:off x="451104" y="4301345"/>
            <a:ext cx="508000" cy="508000"/>
          </a:xfrm>
          <a:prstGeom prst="rect">
            <a:avLst/>
          </a:prstGeom>
        </p:spPr>
      </p:pic>
      <p:sp>
        <p:nvSpPr>
          <p:cNvPr id="2" name="Rectangle 1">
            <a:extLst>
              <a:ext uri="{FF2B5EF4-FFF2-40B4-BE49-F238E27FC236}">
                <a16:creationId xmlns:a16="http://schemas.microsoft.com/office/drawing/2014/main" id="{0F6B2AEA-1AF7-234E-A2E5-A381C01221FD}"/>
              </a:ext>
            </a:extLst>
          </p:cNvPr>
          <p:cNvSpPr/>
          <p:nvPr/>
        </p:nvSpPr>
        <p:spPr>
          <a:xfrm>
            <a:off x="237744" y="721608"/>
            <a:ext cx="10137648" cy="523220"/>
          </a:xfrm>
          <a:prstGeom prst="rect">
            <a:avLst/>
          </a:prstGeom>
        </p:spPr>
        <p:txBody>
          <a:bodyPr wrap="square">
            <a:spAutoFit/>
          </a:bodyPr>
          <a:lstStyle/>
          <a:p>
            <a:r>
              <a:rPr lang="en-CA" sz="2800" b="1" dirty="0">
                <a:solidFill>
                  <a:schemeClr val="bg1"/>
                </a:solidFill>
                <a:latin typeface="Avenir Next" panose="020B0503020202020204" pitchFamily="34" charset="0"/>
              </a:rPr>
              <a:t>To determine a relationship, we had 3 sub-questions to explore:</a:t>
            </a:r>
            <a:endParaRPr lang="en-US" sz="2800" b="1" dirty="0">
              <a:solidFill>
                <a:schemeClr val="bg1"/>
              </a:solidFill>
              <a:latin typeface="Avenir Next" panose="020B0503020202020204" pitchFamily="34" charset="0"/>
            </a:endParaRPr>
          </a:p>
        </p:txBody>
      </p:sp>
      <p:sp>
        <p:nvSpPr>
          <p:cNvPr id="12" name="Rectangle 11">
            <a:extLst>
              <a:ext uri="{FF2B5EF4-FFF2-40B4-BE49-F238E27FC236}">
                <a16:creationId xmlns:a16="http://schemas.microsoft.com/office/drawing/2014/main" id="{84E7A4AA-C718-42A8-85DC-5A6781154ACD}"/>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115396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73403213-9FB6-644F-B613-A039A1A793A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D7138C3-3C49-2F42-ACA6-E3939830A507}"/>
              </a:ext>
            </a:extLst>
          </p:cNvPr>
          <p:cNvSpPr/>
          <p:nvPr/>
        </p:nvSpPr>
        <p:spPr>
          <a:xfrm>
            <a:off x="0" y="91681"/>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B63483-819D-014E-9F72-0BD83A2DC84A}"/>
              </a:ext>
            </a:extLst>
          </p:cNvPr>
          <p:cNvSpPr/>
          <p:nvPr/>
        </p:nvSpPr>
        <p:spPr>
          <a:xfrm>
            <a:off x="865632" y="1658760"/>
            <a:ext cx="10668000" cy="3083927"/>
          </a:xfrm>
          <a:prstGeom prst="rect">
            <a:avLst/>
          </a:prstGeom>
          <a:solidFill>
            <a:srgbClr val="FFFFFF">
              <a:alpha val="3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BA985D0-3B94-0146-A71D-E9F019213CE1}"/>
              </a:ext>
            </a:extLst>
          </p:cNvPr>
          <p:cNvSpPr/>
          <p:nvPr/>
        </p:nvSpPr>
        <p:spPr>
          <a:xfrm>
            <a:off x="85344" y="264523"/>
            <a:ext cx="5023102" cy="461665"/>
          </a:xfrm>
          <a:prstGeom prst="rect">
            <a:avLst/>
          </a:prstGeom>
        </p:spPr>
        <p:txBody>
          <a:bodyPr wrap="square">
            <a:spAutoFit/>
          </a:bodyPr>
          <a:lstStyle/>
          <a:p>
            <a:pPr fontAlgn="base"/>
            <a:r>
              <a:rPr lang="en-CA" sz="2400" b="1" dirty="0">
                <a:solidFill>
                  <a:schemeClr val="bg1"/>
                </a:solidFill>
                <a:latin typeface="Avenir Next" panose="020B0503020202020204" pitchFamily="34" charset="0"/>
              </a:rPr>
              <a:t>Data used to answer questions:</a:t>
            </a:r>
          </a:p>
        </p:txBody>
      </p:sp>
      <p:sp>
        <p:nvSpPr>
          <p:cNvPr id="9" name="Rectangle 8">
            <a:extLst>
              <a:ext uri="{FF2B5EF4-FFF2-40B4-BE49-F238E27FC236}">
                <a16:creationId xmlns:a16="http://schemas.microsoft.com/office/drawing/2014/main" id="{65C4F73C-09AA-AB49-8263-195420FFE296}"/>
              </a:ext>
            </a:extLst>
          </p:cNvPr>
          <p:cNvSpPr/>
          <p:nvPr/>
        </p:nvSpPr>
        <p:spPr>
          <a:xfrm>
            <a:off x="-280416" y="1906031"/>
            <a:ext cx="11814048" cy="3016210"/>
          </a:xfrm>
          <a:prstGeom prst="rect">
            <a:avLst/>
          </a:prstGeom>
        </p:spPr>
        <p:txBody>
          <a:bodyPr wrap="square">
            <a:spAutoFit/>
          </a:bodyPr>
          <a:lstStyle/>
          <a:p>
            <a:pPr marL="1828800" indent="-457200">
              <a:buFont typeface="+mj-lt"/>
              <a:buAutoNum type="arabicPeriod"/>
            </a:pPr>
            <a:r>
              <a:rPr lang="en-CA" sz="2000" b="1" dirty="0">
                <a:solidFill>
                  <a:schemeClr val="bg1"/>
                </a:solidFill>
                <a:latin typeface="Avenir Next Ultra Light" panose="020B0203020202020204" pitchFamily="34" charset="77"/>
              </a:rPr>
              <a:t>Airport Departure Statistics (API) </a:t>
            </a:r>
            <a:r>
              <a:rPr lang="en-CA" sz="2000" dirty="0">
                <a:solidFill>
                  <a:schemeClr val="bg1"/>
                </a:solidFill>
                <a:latin typeface="Avenir Next Ultra Light" panose="020B0203020202020204" pitchFamily="34" charset="77"/>
              </a:rPr>
              <a:t>Statistics on scheduled commercial departures and connections by airport since 2003</a:t>
            </a:r>
          </a:p>
          <a:p>
            <a:pPr marL="1828800" indent="-457200">
              <a:buAutoNum type="arabicPeriod"/>
            </a:pPr>
            <a:endParaRPr lang="en-CA" sz="2000" dirty="0">
              <a:solidFill>
                <a:schemeClr val="bg1"/>
              </a:solidFill>
              <a:latin typeface="Avenir Next Ultra Light" panose="020B0203020202020204" pitchFamily="34" charset="77"/>
            </a:endParaRPr>
          </a:p>
          <a:p>
            <a:pPr marL="1828800" indent="-457200">
              <a:buFont typeface="+mj-lt"/>
              <a:buAutoNum type="arabicPeriod"/>
            </a:pPr>
            <a:r>
              <a:rPr lang="en-CA" sz="2000" b="1" dirty="0">
                <a:solidFill>
                  <a:schemeClr val="bg1"/>
                </a:solidFill>
                <a:latin typeface="Avenir Next Ultra Light" panose="020B0203020202020204" pitchFamily="34" charset="77"/>
              </a:rPr>
              <a:t>The UFO API </a:t>
            </a:r>
            <a:r>
              <a:rPr lang="en-CA" sz="2000" dirty="0">
                <a:solidFill>
                  <a:schemeClr val="bg1"/>
                </a:solidFill>
                <a:latin typeface="Avenir Next Ultra Light" panose="020B0203020202020204" pitchFamily="34" charset="77"/>
              </a:rPr>
              <a:t>is a collection of UFO Sightings. </a:t>
            </a:r>
            <a:r>
              <a:rPr lang="en-CA" dirty="0">
                <a:solidFill>
                  <a:schemeClr val="bg1"/>
                </a:solidFill>
                <a:latin typeface="Avenir Next Ultra Light" panose="020B0203020202020204" pitchFamily="34" charset="77"/>
              </a:rPr>
              <a:t>The original dataset comes from The National UFO Reporting Center.  The data has been modified and augmented with location data to allow location based searches. Note that the returned location data is in longitude and latitude format. </a:t>
            </a:r>
          </a:p>
          <a:p>
            <a:pPr marL="1714500" indent="-342900">
              <a:buAutoNum type="arabicPeriod"/>
            </a:pPr>
            <a:endParaRPr lang="en-CA" dirty="0">
              <a:solidFill>
                <a:schemeClr val="bg1"/>
              </a:solidFill>
              <a:latin typeface="Avenir Next Ultra Light" panose="020B0203020202020204" pitchFamily="34" charset="77"/>
            </a:endParaRPr>
          </a:p>
          <a:p>
            <a:pPr marL="1828800" indent="-457200">
              <a:buFont typeface="+mj-lt"/>
              <a:buAutoNum type="arabicPeriod"/>
            </a:pPr>
            <a:r>
              <a:rPr lang="en-CA" sz="2000" b="1" dirty="0">
                <a:solidFill>
                  <a:schemeClr val="bg1"/>
                </a:solidFill>
                <a:latin typeface="Avenir Next Ultra Light" panose="020B0203020202020204" pitchFamily="34" charset="77"/>
              </a:rPr>
              <a:t>Google Maps (API) </a:t>
            </a:r>
            <a:r>
              <a:rPr lang="en-CA" sz="2000" dirty="0">
                <a:solidFill>
                  <a:schemeClr val="bg1"/>
                </a:solidFill>
                <a:latin typeface="Avenir Next Ultra Light" panose="020B0203020202020204" pitchFamily="34" charset="77"/>
              </a:rPr>
              <a:t>Used to get latitudes, longitudes and names of airports</a:t>
            </a:r>
            <a:endParaRPr lang="en-CA" dirty="0">
              <a:solidFill>
                <a:schemeClr val="bg1"/>
              </a:solidFill>
              <a:latin typeface="Avenir Next Ultra Light" panose="020B0203020202020204" pitchFamily="34" charset="77"/>
            </a:endParaRPr>
          </a:p>
          <a:p>
            <a:pPr marL="342900" indent="-342900">
              <a:buFont typeface="+mj-lt"/>
              <a:buAutoNum type="arabicPeriod"/>
            </a:pPr>
            <a:br>
              <a:rPr lang="en-CA" dirty="0">
                <a:solidFill>
                  <a:schemeClr val="bg1"/>
                </a:solidFill>
                <a:latin typeface="Avenir Next Ultra Light" panose="020B0203020202020204" pitchFamily="34" charset="77"/>
              </a:rPr>
            </a:br>
            <a:endParaRPr lang="en-US" dirty="0">
              <a:solidFill>
                <a:schemeClr val="bg1"/>
              </a:solidFill>
              <a:latin typeface="Avenir Next Ultra Light" panose="020B0203020202020204" pitchFamily="34" charset="77"/>
            </a:endParaRPr>
          </a:p>
        </p:txBody>
      </p:sp>
      <p:sp>
        <p:nvSpPr>
          <p:cNvPr id="7" name="Rectangle 6">
            <a:extLst>
              <a:ext uri="{FF2B5EF4-FFF2-40B4-BE49-F238E27FC236}">
                <a16:creationId xmlns:a16="http://schemas.microsoft.com/office/drawing/2014/main" id="{7F11E6E0-19BD-435C-965F-86A6446907D1}"/>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3466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3345415-CD69-8F4D-A589-FF795C382974}"/>
              </a:ext>
            </a:extLst>
          </p:cNvPr>
          <p:cNvSpPr/>
          <p:nvPr/>
        </p:nvSpPr>
        <p:spPr>
          <a:xfrm>
            <a:off x="762000" y="1861432"/>
            <a:ext cx="10668000" cy="3388660"/>
          </a:xfrm>
          <a:prstGeom prst="rect">
            <a:avLst/>
          </a:prstGeom>
          <a:solidFill>
            <a:srgbClr val="FFFFFF">
              <a:alpha val="3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47E65C-2692-8244-B9FB-47D852D779A9}"/>
              </a:ext>
            </a:extLst>
          </p:cNvPr>
          <p:cNvSpPr/>
          <p:nvPr/>
        </p:nvSpPr>
        <p:spPr>
          <a:xfrm>
            <a:off x="-384048" y="2124601"/>
            <a:ext cx="11814048" cy="2862322"/>
          </a:xfrm>
          <a:prstGeom prst="rect">
            <a:avLst/>
          </a:prstGeom>
        </p:spPr>
        <p:txBody>
          <a:bodyPr wrap="square">
            <a:spAutoFit/>
          </a:bodyPr>
          <a:lstStyle/>
          <a:p>
            <a:pPr marL="1657350" indent="-285750">
              <a:buFont typeface="Arial" panose="020B0604020202020204" pitchFamily="34" charset="0"/>
              <a:buChar char="•"/>
            </a:pPr>
            <a:r>
              <a:rPr lang="en-CA" sz="2000" b="1" dirty="0">
                <a:solidFill>
                  <a:schemeClr val="bg1"/>
                </a:solidFill>
                <a:latin typeface="Avenir Next Ultra Light" panose="020B0203020202020204" pitchFamily="34" charset="77"/>
              </a:rPr>
              <a:t>Exploration: </a:t>
            </a:r>
          </a:p>
          <a:p>
            <a:pPr marL="2114550" lvl="1" indent="-285750">
              <a:buFont typeface="Arial" panose="020B0604020202020204" pitchFamily="34" charset="0"/>
              <a:buChar char="•"/>
            </a:pPr>
            <a:r>
              <a:rPr lang="en-CA" sz="2000" b="1" dirty="0">
                <a:solidFill>
                  <a:schemeClr val="bg1"/>
                </a:solidFill>
                <a:latin typeface="Avenir Next Ultra Light" panose="020B0203020202020204" pitchFamily="34" charset="77"/>
              </a:rPr>
              <a:t>Initial topic: an exploration of UFO’s and blood alcohol content or sales</a:t>
            </a:r>
          </a:p>
          <a:p>
            <a:pPr marL="2114550" lvl="1" indent="-285750">
              <a:buFont typeface="Arial" panose="020B0604020202020204" pitchFamily="34" charset="0"/>
              <a:buChar char="•"/>
            </a:pPr>
            <a:r>
              <a:rPr lang="en-CA" sz="2000" b="1" dirty="0">
                <a:solidFill>
                  <a:schemeClr val="bg1"/>
                </a:solidFill>
                <a:latin typeface="Avenir Next Ultra Light" panose="020B0203020202020204" pitchFamily="34" charset="77"/>
              </a:rPr>
              <a:t>Finding alcohol data proved to be a challenge</a:t>
            </a:r>
          </a:p>
          <a:p>
            <a:pPr marL="2114550" lvl="1" indent="-285750">
              <a:buFont typeface="Arial" panose="020B0604020202020204" pitchFamily="34" charset="0"/>
              <a:buChar char="•"/>
            </a:pPr>
            <a:r>
              <a:rPr lang="en-CA" sz="2000" b="1" dirty="0">
                <a:solidFill>
                  <a:schemeClr val="bg1"/>
                </a:solidFill>
                <a:latin typeface="Avenir Next Ultra Light" panose="020B0203020202020204" pitchFamily="34" charset="77"/>
              </a:rPr>
              <a:t>Explored UFO’s and airplane data, more easily available</a:t>
            </a:r>
          </a:p>
          <a:p>
            <a:pPr marL="1828800" lvl="1"/>
            <a:endParaRPr lang="en-CA" sz="2000" b="1" dirty="0">
              <a:solidFill>
                <a:schemeClr val="bg1"/>
              </a:solidFill>
              <a:latin typeface="Avenir Next Ultra Light" panose="020B0203020202020204" pitchFamily="34" charset="77"/>
            </a:endParaRPr>
          </a:p>
          <a:p>
            <a:pPr marL="1657350" indent="-285750">
              <a:buFont typeface="Arial" panose="020B0604020202020204" pitchFamily="34" charset="0"/>
              <a:buChar char="•"/>
            </a:pPr>
            <a:r>
              <a:rPr lang="en-CA" sz="2000" b="1" dirty="0">
                <a:solidFill>
                  <a:schemeClr val="bg1"/>
                </a:solidFill>
                <a:latin typeface="Avenir Next Ultra Light" panose="020B0203020202020204" pitchFamily="34" charset="77"/>
              </a:rPr>
              <a:t>Clean-up:</a:t>
            </a:r>
          </a:p>
          <a:p>
            <a:pPr marL="2114550" lvl="1" indent="-285750">
              <a:buFont typeface="Arial" panose="020B0604020202020204" pitchFamily="34" charset="0"/>
              <a:buChar char="•"/>
            </a:pPr>
            <a:r>
              <a:rPr lang="en-CA" sz="2000" b="1" dirty="0">
                <a:solidFill>
                  <a:schemeClr val="bg1"/>
                </a:solidFill>
                <a:latin typeface="Avenir Next Ultra Light" panose="020B0203020202020204" pitchFamily="34" charset="77"/>
              </a:rPr>
              <a:t>Cleaned-up UFO Data (UFO API)</a:t>
            </a:r>
          </a:p>
          <a:p>
            <a:pPr marL="2114550" lvl="1" indent="-285750">
              <a:buFont typeface="Arial" panose="020B0604020202020204" pitchFamily="34" charset="0"/>
              <a:buChar char="•"/>
            </a:pPr>
            <a:r>
              <a:rPr lang="en-CA" sz="2000" b="1" dirty="0">
                <a:solidFill>
                  <a:schemeClr val="bg1"/>
                </a:solidFill>
                <a:latin typeface="Avenir Next Ultra Light" panose="020B0203020202020204" pitchFamily="34" charset="77"/>
              </a:rPr>
              <a:t>Found closest airports to the UFO sightings (Google API)</a:t>
            </a:r>
          </a:p>
          <a:p>
            <a:pPr marL="2114550" lvl="1" indent="-285750">
              <a:buFont typeface="Arial" panose="020B0604020202020204" pitchFamily="34" charset="0"/>
              <a:buChar char="•"/>
            </a:pPr>
            <a:r>
              <a:rPr lang="en-CA" sz="2000" b="1" dirty="0">
                <a:solidFill>
                  <a:schemeClr val="bg1"/>
                </a:solidFill>
                <a:latin typeface="Avenir Next Ultra Light" panose="020B0203020202020204" pitchFamily="34" charset="77"/>
              </a:rPr>
              <a:t>Gathered and cleaned-up Airport Data (Airport API)</a:t>
            </a:r>
            <a:endParaRPr lang="en-US" sz="2000" b="1" dirty="0">
              <a:solidFill>
                <a:schemeClr val="bg1"/>
              </a:solidFill>
              <a:latin typeface="Avenir Next Ultra Light" panose="020B0203020202020204" pitchFamily="34" charset="77"/>
            </a:endParaRPr>
          </a:p>
        </p:txBody>
      </p:sp>
      <p:sp>
        <p:nvSpPr>
          <p:cNvPr id="11" name="Rectangle 10">
            <a:extLst>
              <a:ext uri="{FF2B5EF4-FFF2-40B4-BE49-F238E27FC236}">
                <a16:creationId xmlns:a16="http://schemas.microsoft.com/office/drawing/2014/main" id="{3BC8B5D0-5161-6941-8D0B-BF66E3A38E67}"/>
              </a:ext>
            </a:extLst>
          </p:cNvPr>
          <p:cNvSpPr/>
          <p:nvPr/>
        </p:nvSpPr>
        <p:spPr>
          <a:xfrm>
            <a:off x="0" y="91681"/>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C37D86-2748-364E-9749-D6020F9DACFC}"/>
              </a:ext>
            </a:extLst>
          </p:cNvPr>
          <p:cNvSpPr/>
          <p:nvPr/>
        </p:nvSpPr>
        <p:spPr>
          <a:xfrm>
            <a:off x="85344" y="264523"/>
            <a:ext cx="5023102" cy="461665"/>
          </a:xfrm>
          <a:prstGeom prst="rect">
            <a:avLst/>
          </a:prstGeom>
        </p:spPr>
        <p:txBody>
          <a:bodyPr wrap="square">
            <a:spAutoFit/>
          </a:bodyPr>
          <a:lstStyle/>
          <a:p>
            <a:pPr fontAlgn="base"/>
            <a:r>
              <a:rPr lang="en-CA" sz="2400" b="1" dirty="0">
                <a:solidFill>
                  <a:schemeClr val="bg1"/>
                </a:solidFill>
                <a:latin typeface="Avenir Next" panose="020B0503020202020204" pitchFamily="34" charset="0"/>
              </a:rPr>
              <a:t>Data Clean-up and Exploration </a:t>
            </a:r>
            <a:endParaRPr lang="en-US" sz="2400" b="1" dirty="0">
              <a:solidFill>
                <a:schemeClr val="bg1"/>
              </a:solidFill>
              <a:latin typeface="Avenir Next" panose="020B0503020202020204" pitchFamily="34" charset="0"/>
            </a:endParaRPr>
          </a:p>
        </p:txBody>
      </p:sp>
      <p:sp>
        <p:nvSpPr>
          <p:cNvPr id="7" name="Rectangle 6">
            <a:extLst>
              <a:ext uri="{FF2B5EF4-FFF2-40B4-BE49-F238E27FC236}">
                <a16:creationId xmlns:a16="http://schemas.microsoft.com/office/drawing/2014/main" id="{35E391A4-7806-415C-959B-2FB5F3E55177}"/>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3896029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BC8B5D0-5161-6941-8D0B-BF66E3A38E67}"/>
              </a:ext>
            </a:extLst>
          </p:cNvPr>
          <p:cNvSpPr/>
          <p:nvPr/>
        </p:nvSpPr>
        <p:spPr>
          <a:xfrm>
            <a:off x="0" y="91681"/>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6E8C6D-1D41-C246-9CD7-0420508A21CD}"/>
              </a:ext>
            </a:extLst>
          </p:cNvPr>
          <p:cNvPicPr>
            <a:picLocks noChangeAspect="1"/>
          </p:cNvPicPr>
          <p:nvPr/>
        </p:nvPicPr>
        <p:blipFill>
          <a:blip r:embed="rId4"/>
          <a:stretch>
            <a:fillRect/>
          </a:stretch>
        </p:blipFill>
        <p:spPr>
          <a:xfrm>
            <a:off x="1783080" y="1204634"/>
            <a:ext cx="8625840" cy="1897993"/>
          </a:xfrm>
          <a:prstGeom prst="rect">
            <a:avLst/>
          </a:prstGeom>
        </p:spPr>
      </p:pic>
      <p:pic>
        <p:nvPicPr>
          <p:cNvPr id="2" name="Picture 1">
            <a:extLst>
              <a:ext uri="{FF2B5EF4-FFF2-40B4-BE49-F238E27FC236}">
                <a16:creationId xmlns:a16="http://schemas.microsoft.com/office/drawing/2014/main" id="{C41DEAF1-0A14-854A-B4BF-A90950C34E3C}"/>
              </a:ext>
            </a:extLst>
          </p:cNvPr>
          <p:cNvPicPr>
            <a:picLocks noChangeAspect="1"/>
          </p:cNvPicPr>
          <p:nvPr/>
        </p:nvPicPr>
        <p:blipFill>
          <a:blip r:embed="rId5"/>
          <a:stretch>
            <a:fillRect/>
          </a:stretch>
        </p:blipFill>
        <p:spPr>
          <a:xfrm>
            <a:off x="1783080" y="3235440"/>
            <a:ext cx="8625840" cy="3489747"/>
          </a:xfrm>
          <a:prstGeom prst="rect">
            <a:avLst/>
          </a:prstGeom>
        </p:spPr>
      </p:pic>
      <p:sp>
        <p:nvSpPr>
          <p:cNvPr id="10" name="Rectangle 9">
            <a:extLst>
              <a:ext uri="{FF2B5EF4-FFF2-40B4-BE49-F238E27FC236}">
                <a16:creationId xmlns:a16="http://schemas.microsoft.com/office/drawing/2014/main" id="{AAD7F409-2084-304E-8FB8-19F30548A9F1}"/>
              </a:ext>
            </a:extLst>
          </p:cNvPr>
          <p:cNvSpPr/>
          <p:nvPr/>
        </p:nvSpPr>
        <p:spPr>
          <a:xfrm>
            <a:off x="85344" y="264523"/>
            <a:ext cx="11923776" cy="461665"/>
          </a:xfrm>
          <a:prstGeom prst="rect">
            <a:avLst/>
          </a:prstGeom>
        </p:spPr>
        <p:txBody>
          <a:bodyPr wrap="square">
            <a:spAutoFit/>
          </a:bodyPr>
          <a:lstStyle/>
          <a:p>
            <a:pPr fontAlgn="base"/>
            <a:r>
              <a:rPr lang="en-CA" sz="2400" b="1" dirty="0">
                <a:solidFill>
                  <a:schemeClr val="bg1"/>
                </a:solidFill>
                <a:latin typeface="Avenir Next" panose="020B0503020202020204" pitchFamily="34" charset="0"/>
              </a:rPr>
              <a:t>Data Clean-up and Exploration / </a:t>
            </a:r>
            <a:r>
              <a:rPr lang="en-CA" sz="2400" b="1" dirty="0">
                <a:solidFill>
                  <a:schemeClr val="accent5">
                    <a:lumMod val="40000"/>
                    <a:lumOff val="60000"/>
                  </a:schemeClr>
                </a:solidFill>
                <a:latin typeface="Avenir Next" panose="020B0503020202020204" pitchFamily="34" charset="0"/>
              </a:rPr>
              <a:t>Cleaning up the UFO Data</a:t>
            </a:r>
            <a:endParaRPr lang="en-US" sz="2400" b="1" dirty="0">
              <a:solidFill>
                <a:schemeClr val="bg1"/>
              </a:solidFill>
              <a:latin typeface="Avenir Next" panose="020B0503020202020204" pitchFamily="34" charset="0"/>
            </a:endParaRPr>
          </a:p>
        </p:txBody>
      </p:sp>
      <p:sp>
        <p:nvSpPr>
          <p:cNvPr id="8" name="Rectangle 7">
            <a:extLst>
              <a:ext uri="{FF2B5EF4-FFF2-40B4-BE49-F238E27FC236}">
                <a16:creationId xmlns:a16="http://schemas.microsoft.com/office/drawing/2014/main" id="{E9BC560F-7228-4C2E-99BA-E21667C39F3F}"/>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1946381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BC8B5D0-5161-6941-8D0B-BF66E3A38E67}"/>
              </a:ext>
            </a:extLst>
          </p:cNvPr>
          <p:cNvSpPr/>
          <p:nvPr/>
        </p:nvSpPr>
        <p:spPr>
          <a:xfrm>
            <a:off x="0" y="91681"/>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C37D86-2748-364E-9749-D6020F9DACFC}"/>
              </a:ext>
            </a:extLst>
          </p:cNvPr>
          <p:cNvSpPr/>
          <p:nvPr/>
        </p:nvSpPr>
        <p:spPr>
          <a:xfrm>
            <a:off x="85344" y="264523"/>
            <a:ext cx="11923776" cy="461665"/>
          </a:xfrm>
          <a:prstGeom prst="rect">
            <a:avLst/>
          </a:prstGeom>
        </p:spPr>
        <p:txBody>
          <a:bodyPr wrap="square">
            <a:spAutoFit/>
          </a:bodyPr>
          <a:lstStyle/>
          <a:p>
            <a:pPr fontAlgn="base"/>
            <a:r>
              <a:rPr lang="en-CA" sz="2400" b="1" dirty="0">
                <a:solidFill>
                  <a:schemeClr val="bg1"/>
                </a:solidFill>
                <a:latin typeface="Avenir Next" panose="020B0503020202020204" pitchFamily="34" charset="0"/>
              </a:rPr>
              <a:t>Data Clean-up and Exploration / </a:t>
            </a:r>
            <a:r>
              <a:rPr lang="en-CA" sz="2400" b="1" dirty="0">
                <a:solidFill>
                  <a:schemeClr val="accent5">
                    <a:lumMod val="40000"/>
                    <a:lumOff val="60000"/>
                  </a:schemeClr>
                </a:solidFill>
                <a:latin typeface="Avenir Next" panose="020B0503020202020204" pitchFamily="34" charset="0"/>
              </a:rPr>
              <a:t>Cleaning up the UFO Data</a:t>
            </a:r>
            <a:endParaRPr lang="en-US" sz="2400" b="1" dirty="0">
              <a:solidFill>
                <a:schemeClr val="bg1"/>
              </a:solidFill>
              <a:latin typeface="Avenir Next" panose="020B0503020202020204" pitchFamily="34" charset="0"/>
            </a:endParaRPr>
          </a:p>
        </p:txBody>
      </p:sp>
      <p:pic>
        <p:nvPicPr>
          <p:cNvPr id="3" name="Picture 2">
            <a:extLst>
              <a:ext uri="{FF2B5EF4-FFF2-40B4-BE49-F238E27FC236}">
                <a16:creationId xmlns:a16="http://schemas.microsoft.com/office/drawing/2014/main" id="{FB12F91A-B4DF-BC40-9AEB-3FA2232E2C12}"/>
              </a:ext>
            </a:extLst>
          </p:cNvPr>
          <p:cNvPicPr>
            <a:picLocks noChangeAspect="1"/>
          </p:cNvPicPr>
          <p:nvPr/>
        </p:nvPicPr>
        <p:blipFill>
          <a:blip r:embed="rId4"/>
          <a:stretch>
            <a:fillRect/>
          </a:stretch>
        </p:blipFill>
        <p:spPr>
          <a:xfrm>
            <a:off x="973445" y="1756597"/>
            <a:ext cx="10159765" cy="4243838"/>
          </a:xfrm>
          <a:prstGeom prst="rect">
            <a:avLst/>
          </a:prstGeom>
        </p:spPr>
      </p:pic>
      <p:sp>
        <p:nvSpPr>
          <p:cNvPr id="6" name="Rectangle 5">
            <a:extLst>
              <a:ext uri="{FF2B5EF4-FFF2-40B4-BE49-F238E27FC236}">
                <a16:creationId xmlns:a16="http://schemas.microsoft.com/office/drawing/2014/main" id="{22EF9ED9-6526-4973-8D52-D4BF2BC35BFA}"/>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2903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BC8B5D0-5161-6941-8D0B-BF66E3A38E67}"/>
              </a:ext>
            </a:extLst>
          </p:cNvPr>
          <p:cNvSpPr/>
          <p:nvPr/>
        </p:nvSpPr>
        <p:spPr>
          <a:xfrm>
            <a:off x="0" y="91681"/>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C37D86-2748-364E-9749-D6020F9DACFC}"/>
              </a:ext>
            </a:extLst>
          </p:cNvPr>
          <p:cNvSpPr/>
          <p:nvPr/>
        </p:nvSpPr>
        <p:spPr>
          <a:xfrm>
            <a:off x="85344" y="264523"/>
            <a:ext cx="10375392" cy="461665"/>
          </a:xfrm>
          <a:prstGeom prst="rect">
            <a:avLst/>
          </a:prstGeom>
        </p:spPr>
        <p:txBody>
          <a:bodyPr wrap="square">
            <a:spAutoFit/>
          </a:bodyPr>
          <a:lstStyle/>
          <a:p>
            <a:pPr fontAlgn="base"/>
            <a:r>
              <a:rPr lang="en-CA" sz="2400" b="1" dirty="0">
                <a:solidFill>
                  <a:schemeClr val="bg1"/>
                </a:solidFill>
                <a:latin typeface="Avenir Next" panose="020B0503020202020204" pitchFamily="34" charset="0"/>
              </a:rPr>
              <a:t>Data Clean-up and Exploration / </a:t>
            </a:r>
            <a:r>
              <a:rPr lang="en-CA" sz="2400" b="1" dirty="0">
                <a:solidFill>
                  <a:schemeClr val="accent5">
                    <a:lumMod val="40000"/>
                    <a:lumOff val="60000"/>
                  </a:schemeClr>
                </a:solidFill>
                <a:latin typeface="Avenir Next" panose="020B0503020202020204" pitchFamily="34" charset="0"/>
              </a:rPr>
              <a:t>Finding the Closest Airports</a:t>
            </a:r>
            <a:r>
              <a:rPr lang="en-CA" sz="2400" b="1" dirty="0">
                <a:solidFill>
                  <a:schemeClr val="bg1"/>
                </a:solidFill>
                <a:latin typeface="Avenir Next" panose="020B0503020202020204" pitchFamily="34" charset="0"/>
              </a:rPr>
              <a:t> </a:t>
            </a:r>
            <a:endParaRPr lang="en-US" sz="2400" b="1" dirty="0">
              <a:solidFill>
                <a:schemeClr val="bg1"/>
              </a:solidFill>
              <a:latin typeface="Avenir Next" panose="020B0503020202020204" pitchFamily="34" charset="0"/>
            </a:endParaRPr>
          </a:p>
        </p:txBody>
      </p:sp>
      <p:pic>
        <p:nvPicPr>
          <p:cNvPr id="7" name="Picture 6">
            <a:extLst>
              <a:ext uri="{FF2B5EF4-FFF2-40B4-BE49-F238E27FC236}">
                <a16:creationId xmlns:a16="http://schemas.microsoft.com/office/drawing/2014/main" id="{64D1419C-CB7B-8447-B688-D9A732855443}"/>
              </a:ext>
            </a:extLst>
          </p:cNvPr>
          <p:cNvPicPr>
            <a:picLocks noChangeAspect="1"/>
          </p:cNvPicPr>
          <p:nvPr/>
        </p:nvPicPr>
        <p:blipFill>
          <a:blip r:embed="rId4"/>
          <a:stretch>
            <a:fillRect/>
          </a:stretch>
        </p:blipFill>
        <p:spPr>
          <a:xfrm>
            <a:off x="2017124" y="990713"/>
            <a:ext cx="8157752" cy="4091195"/>
          </a:xfrm>
          <a:prstGeom prst="rect">
            <a:avLst/>
          </a:prstGeom>
        </p:spPr>
      </p:pic>
      <p:pic>
        <p:nvPicPr>
          <p:cNvPr id="2" name="Picture 1">
            <a:extLst>
              <a:ext uri="{FF2B5EF4-FFF2-40B4-BE49-F238E27FC236}">
                <a16:creationId xmlns:a16="http://schemas.microsoft.com/office/drawing/2014/main" id="{74123DD1-573B-DA47-8241-50CAFD09824D}"/>
              </a:ext>
            </a:extLst>
          </p:cNvPr>
          <p:cNvPicPr>
            <a:picLocks noChangeAspect="1"/>
          </p:cNvPicPr>
          <p:nvPr/>
        </p:nvPicPr>
        <p:blipFill rotWithShape="1">
          <a:blip r:embed="rId5"/>
          <a:srcRect b="65353"/>
          <a:stretch/>
        </p:blipFill>
        <p:spPr>
          <a:xfrm>
            <a:off x="2017124" y="5254752"/>
            <a:ext cx="8157752" cy="1511567"/>
          </a:xfrm>
          <a:prstGeom prst="rect">
            <a:avLst/>
          </a:prstGeom>
        </p:spPr>
      </p:pic>
      <p:sp>
        <p:nvSpPr>
          <p:cNvPr id="8" name="Rectangle 7">
            <a:extLst>
              <a:ext uri="{FF2B5EF4-FFF2-40B4-BE49-F238E27FC236}">
                <a16:creationId xmlns:a16="http://schemas.microsoft.com/office/drawing/2014/main" id="{649DDC74-8B14-4DF3-8B47-E5F85DB5A1A6}"/>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39734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night sky, nature, dark&#10;&#10;Description automatically generated">
            <a:extLst>
              <a:ext uri="{FF2B5EF4-FFF2-40B4-BE49-F238E27FC236}">
                <a16:creationId xmlns:a16="http://schemas.microsoft.com/office/drawing/2014/main" id="{8381AB96-C530-7F4C-9E48-C22C00B7825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BC8B5D0-5161-6941-8D0B-BF66E3A38E67}"/>
              </a:ext>
            </a:extLst>
          </p:cNvPr>
          <p:cNvSpPr/>
          <p:nvPr/>
        </p:nvSpPr>
        <p:spPr>
          <a:xfrm>
            <a:off x="0" y="91679"/>
            <a:ext cx="12106656" cy="807351"/>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C37D86-2748-364E-9749-D6020F9DACFC}"/>
              </a:ext>
            </a:extLst>
          </p:cNvPr>
          <p:cNvSpPr/>
          <p:nvPr/>
        </p:nvSpPr>
        <p:spPr>
          <a:xfrm>
            <a:off x="85344" y="264523"/>
            <a:ext cx="10107168" cy="461665"/>
          </a:xfrm>
          <a:prstGeom prst="rect">
            <a:avLst/>
          </a:prstGeom>
        </p:spPr>
        <p:txBody>
          <a:bodyPr wrap="square">
            <a:spAutoFit/>
          </a:bodyPr>
          <a:lstStyle/>
          <a:p>
            <a:pPr fontAlgn="base"/>
            <a:r>
              <a:rPr lang="en-CA" sz="2400" b="1" dirty="0">
                <a:solidFill>
                  <a:schemeClr val="bg1"/>
                </a:solidFill>
                <a:latin typeface="Avenir Next" panose="020B0503020202020204" pitchFamily="34" charset="0"/>
              </a:rPr>
              <a:t>Data Clean-up and Exploration / </a:t>
            </a:r>
            <a:r>
              <a:rPr lang="en-CA" sz="2400" b="1" dirty="0">
                <a:solidFill>
                  <a:schemeClr val="accent5">
                    <a:lumMod val="40000"/>
                    <a:lumOff val="60000"/>
                  </a:schemeClr>
                </a:solidFill>
                <a:latin typeface="Avenir Next" panose="020B0503020202020204" pitchFamily="34" charset="0"/>
              </a:rPr>
              <a:t>Finding the Distance </a:t>
            </a:r>
            <a:endParaRPr lang="en-US" sz="2400" b="1" dirty="0">
              <a:solidFill>
                <a:schemeClr val="accent5">
                  <a:lumMod val="40000"/>
                  <a:lumOff val="60000"/>
                </a:schemeClr>
              </a:solidFill>
              <a:latin typeface="Avenir Next" panose="020B0503020202020204" pitchFamily="34" charset="0"/>
            </a:endParaRPr>
          </a:p>
        </p:txBody>
      </p:sp>
      <p:pic>
        <p:nvPicPr>
          <p:cNvPr id="6" name="Picture 5">
            <a:extLst>
              <a:ext uri="{FF2B5EF4-FFF2-40B4-BE49-F238E27FC236}">
                <a16:creationId xmlns:a16="http://schemas.microsoft.com/office/drawing/2014/main" id="{3182BC03-77A4-4448-B445-91D1708B804A}"/>
              </a:ext>
            </a:extLst>
          </p:cNvPr>
          <p:cNvPicPr>
            <a:picLocks noChangeAspect="1"/>
          </p:cNvPicPr>
          <p:nvPr/>
        </p:nvPicPr>
        <p:blipFill>
          <a:blip r:embed="rId4"/>
          <a:stretch>
            <a:fillRect/>
          </a:stretch>
        </p:blipFill>
        <p:spPr>
          <a:xfrm>
            <a:off x="1402081" y="1184412"/>
            <a:ext cx="9387838" cy="5264915"/>
          </a:xfrm>
          <a:prstGeom prst="rect">
            <a:avLst/>
          </a:prstGeom>
        </p:spPr>
      </p:pic>
      <p:sp>
        <p:nvSpPr>
          <p:cNvPr id="7" name="Rectangle 6">
            <a:extLst>
              <a:ext uri="{FF2B5EF4-FFF2-40B4-BE49-F238E27FC236}">
                <a16:creationId xmlns:a16="http://schemas.microsoft.com/office/drawing/2014/main" id="{91E54A74-2EE1-4670-A78E-94DDA23CA538}"/>
              </a:ext>
            </a:extLst>
          </p:cNvPr>
          <p:cNvSpPr/>
          <p:nvPr/>
        </p:nvSpPr>
        <p:spPr>
          <a:xfrm>
            <a:off x="10614689" y="6468347"/>
            <a:ext cx="1577291" cy="369332"/>
          </a:xfrm>
          <a:prstGeom prst="rect">
            <a:avLst/>
          </a:prstGeom>
        </p:spPr>
        <p:txBody>
          <a:bodyPr wrap="none">
            <a:spAutoFit/>
          </a:bodyPr>
          <a:lstStyle/>
          <a:p>
            <a:r>
              <a:rPr lang="en-US" dirty="0">
                <a:solidFill>
                  <a:srgbClr val="FFFFFF"/>
                </a:solidFill>
                <a:latin typeface="Avenir Next" panose="020B0503020202020204" pitchFamily="34" charset="0"/>
              </a:rPr>
              <a:t>Planet Alcatraz</a:t>
            </a:r>
            <a:endParaRPr lang="en-US" dirty="0"/>
          </a:p>
        </p:txBody>
      </p:sp>
    </p:spTree>
    <p:extLst>
      <p:ext uri="{BB962C8B-B14F-4D97-AF65-F5344CB8AC3E}">
        <p14:creationId xmlns:p14="http://schemas.microsoft.com/office/powerpoint/2010/main" val="3867293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TotalTime>
  <Words>799</Words>
  <Application>Microsoft Office PowerPoint</Application>
  <PresentationFormat>Widescreen</PresentationFormat>
  <Paragraphs>99</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Avenir Next</vt:lpstr>
      <vt:lpstr>Avenir Next Ultra Light</vt:lpstr>
      <vt:lpstr>Calibri</vt:lpstr>
      <vt:lpstr>Calibri  </vt:lpstr>
      <vt:lpstr>Calibri  (Body)</vt:lpstr>
      <vt:lpstr>Calibri Light</vt:lpstr>
      <vt:lpstr>Office Theme</vt:lpstr>
      <vt:lpstr>Planet Alcatraz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Planet Alcatraz</dc:title>
  <dc:creator>Gloria Abromeit</dc:creator>
  <cp:lastModifiedBy>amrrita sethi</cp:lastModifiedBy>
  <cp:revision>40</cp:revision>
  <dcterms:created xsi:type="dcterms:W3CDTF">2019-07-12T00:28:13Z</dcterms:created>
  <dcterms:modified xsi:type="dcterms:W3CDTF">2019-07-16T22:37:28Z</dcterms:modified>
</cp:coreProperties>
</file>